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422" r:id="rId4"/>
    <p:sldId id="423" r:id="rId5"/>
    <p:sldId id="410" r:id="rId6"/>
    <p:sldId id="411" r:id="rId7"/>
    <p:sldId id="413" r:id="rId8"/>
    <p:sldId id="414" r:id="rId9"/>
    <p:sldId id="415" r:id="rId10"/>
    <p:sldId id="416" r:id="rId11"/>
    <p:sldId id="261" r:id="rId12"/>
    <p:sldId id="260" r:id="rId13"/>
    <p:sldId id="267" r:id="rId14"/>
    <p:sldId id="270" r:id="rId15"/>
    <p:sldId id="268" r:id="rId16"/>
    <p:sldId id="258" r:id="rId17"/>
    <p:sldId id="264" r:id="rId18"/>
    <p:sldId id="265" r:id="rId19"/>
    <p:sldId id="269" r:id="rId20"/>
    <p:sldId id="263" r:id="rId21"/>
    <p:sldId id="417" r:id="rId22"/>
    <p:sldId id="271" r:id="rId23"/>
    <p:sldId id="272" r:id="rId24"/>
    <p:sldId id="273" r:id="rId25"/>
    <p:sldId id="274" r:id="rId26"/>
    <p:sldId id="266" r:id="rId27"/>
    <p:sldId id="418" r:id="rId28"/>
    <p:sldId id="275" r:id="rId29"/>
    <p:sldId id="419" r:id="rId30"/>
    <p:sldId id="276" r:id="rId31"/>
    <p:sldId id="420" r:id="rId32"/>
    <p:sldId id="278" r:id="rId33"/>
    <p:sldId id="279" r:id="rId34"/>
    <p:sldId id="280" r:id="rId35"/>
    <p:sldId id="282" r:id="rId36"/>
    <p:sldId id="283" r:id="rId37"/>
    <p:sldId id="284" r:id="rId38"/>
    <p:sldId id="285" r:id="rId39"/>
    <p:sldId id="286" r:id="rId40"/>
    <p:sldId id="287" r:id="rId41"/>
    <p:sldId id="288" r:id="rId42"/>
    <p:sldId id="289" r:id="rId43"/>
    <p:sldId id="290" r:id="rId44"/>
    <p:sldId id="292" r:id="rId45"/>
    <p:sldId id="294" r:id="rId46"/>
    <p:sldId id="295" r:id="rId47"/>
    <p:sldId id="296" r:id="rId48"/>
    <p:sldId id="297" r:id="rId49"/>
    <p:sldId id="298" r:id="rId50"/>
    <p:sldId id="412" r:id="rId51"/>
    <p:sldId id="300" r:id="rId52"/>
    <p:sldId id="301" r:id="rId53"/>
    <p:sldId id="302" r:id="rId54"/>
    <p:sldId id="303" r:id="rId55"/>
    <p:sldId id="304" r:id="rId56"/>
    <p:sldId id="305" r:id="rId57"/>
    <p:sldId id="306" r:id="rId58"/>
    <p:sldId id="307" r:id="rId59"/>
    <p:sldId id="372" r:id="rId60"/>
    <p:sldId id="308" r:id="rId61"/>
    <p:sldId id="309" r:id="rId62"/>
    <p:sldId id="310" r:id="rId63"/>
    <p:sldId id="311" r:id="rId64"/>
    <p:sldId id="313" r:id="rId65"/>
    <p:sldId id="314" r:id="rId66"/>
    <p:sldId id="315" r:id="rId67"/>
    <p:sldId id="317" r:id="rId68"/>
    <p:sldId id="318" r:id="rId69"/>
    <p:sldId id="319" r:id="rId70"/>
    <p:sldId id="320" r:id="rId71"/>
    <p:sldId id="321" r:id="rId72"/>
    <p:sldId id="322" r:id="rId73"/>
    <p:sldId id="323" r:id="rId74"/>
    <p:sldId id="324" r:id="rId75"/>
    <p:sldId id="325" r:id="rId76"/>
    <p:sldId id="326" r:id="rId77"/>
    <p:sldId id="373"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75" r:id="rId93"/>
    <p:sldId id="374" r:id="rId94"/>
    <p:sldId id="342" r:id="rId95"/>
    <p:sldId id="376" r:id="rId96"/>
    <p:sldId id="343" r:id="rId97"/>
    <p:sldId id="377" r:id="rId98"/>
    <p:sldId id="344" r:id="rId99"/>
    <p:sldId id="345" r:id="rId100"/>
    <p:sldId id="346" r:id="rId101"/>
    <p:sldId id="347" r:id="rId102"/>
    <p:sldId id="348" r:id="rId103"/>
    <p:sldId id="349" r:id="rId104"/>
    <p:sldId id="350" r:id="rId105"/>
    <p:sldId id="351" r:id="rId106"/>
    <p:sldId id="352" r:id="rId107"/>
    <p:sldId id="378" r:id="rId108"/>
    <p:sldId id="353" r:id="rId109"/>
    <p:sldId id="354" r:id="rId110"/>
    <p:sldId id="355" r:id="rId111"/>
    <p:sldId id="356" r:id="rId112"/>
    <p:sldId id="357" r:id="rId113"/>
    <p:sldId id="379" r:id="rId114"/>
    <p:sldId id="380" r:id="rId115"/>
    <p:sldId id="360" r:id="rId116"/>
    <p:sldId id="361" r:id="rId117"/>
    <p:sldId id="362" r:id="rId118"/>
    <p:sldId id="363" r:id="rId119"/>
    <p:sldId id="383" r:id="rId120"/>
    <p:sldId id="364" r:id="rId121"/>
    <p:sldId id="365" r:id="rId122"/>
    <p:sldId id="366" r:id="rId123"/>
    <p:sldId id="384" r:id="rId124"/>
    <p:sldId id="386" r:id="rId125"/>
    <p:sldId id="385" r:id="rId126"/>
    <p:sldId id="387" r:id="rId127"/>
    <p:sldId id="388" r:id="rId128"/>
    <p:sldId id="369" r:id="rId129"/>
    <p:sldId id="391" r:id="rId130"/>
    <p:sldId id="390" r:id="rId131"/>
    <p:sldId id="389" r:id="rId132"/>
    <p:sldId id="392" r:id="rId133"/>
    <p:sldId id="370" r:id="rId134"/>
    <p:sldId id="393" r:id="rId135"/>
    <p:sldId id="394" r:id="rId136"/>
    <p:sldId id="395" r:id="rId137"/>
    <p:sldId id="371" r:id="rId138"/>
    <p:sldId id="398" r:id="rId139"/>
    <p:sldId id="397" r:id="rId140"/>
    <p:sldId id="396" r:id="rId141"/>
    <p:sldId id="401" r:id="rId142"/>
    <p:sldId id="402" r:id="rId143"/>
    <p:sldId id="403" r:id="rId144"/>
    <p:sldId id="406" r:id="rId145"/>
    <p:sldId id="404" r:id="rId146"/>
    <p:sldId id="405" r:id="rId147"/>
    <p:sldId id="400" r:id="rId1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343" autoAdjust="0"/>
  </p:normalViewPr>
  <p:slideViewPr>
    <p:cSldViewPr snapToGrid="0">
      <p:cViewPr varScale="1">
        <p:scale>
          <a:sx n="71" d="100"/>
          <a:sy n="71" d="100"/>
        </p:scale>
        <p:origin x="618"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23846CD-D7E9-4594-AFB0-AF05DBD3A1A1}" type="datetimeFigureOut">
              <a:rPr lang="en-US" smtClean="0"/>
              <a:t>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2907370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3846CD-D7E9-4594-AFB0-AF05DBD3A1A1}" type="datetimeFigureOut">
              <a:rPr lang="en-US" smtClean="0"/>
              <a:t>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1190756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3846CD-D7E9-4594-AFB0-AF05DBD3A1A1}" type="datetimeFigureOut">
              <a:rPr lang="en-US" smtClean="0"/>
              <a:t>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3712546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3846CD-D7E9-4594-AFB0-AF05DBD3A1A1}" type="datetimeFigureOut">
              <a:rPr lang="en-US" smtClean="0"/>
              <a:t>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1794177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23846CD-D7E9-4594-AFB0-AF05DBD3A1A1}" type="datetimeFigureOut">
              <a:rPr lang="en-US" smtClean="0"/>
              <a:t>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1652162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23846CD-D7E9-4594-AFB0-AF05DBD3A1A1}" type="datetimeFigureOut">
              <a:rPr lang="en-US" smtClean="0"/>
              <a:t>1/22/2023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1498080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23846CD-D7E9-4594-AFB0-AF05DBD3A1A1}" type="datetimeFigureOut">
              <a:rPr lang="en-US" smtClean="0"/>
              <a:t>1/22/2023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1022230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23846CD-D7E9-4594-AFB0-AF05DBD3A1A1}" type="datetimeFigureOut">
              <a:rPr lang="en-US" smtClean="0"/>
              <a:t>1/22/2023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918351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3846CD-D7E9-4594-AFB0-AF05DBD3A1A1}" type="datetimeFigureOut">
              <a:rPr lang="en-US" smtClean="0"/>
              <a:t>1/22/2023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4144011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23846CD-D7E9-4594-AFB0-AF05DBD3A1A1}" type="datetimeFigureOut">
              <a:rPr lang="en-US" smtClean="0"/>
              <a:t>1/22/2023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1405734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23846CD-D7E9-4594-AFB0-AF05DBD3A1A1}" type="datetimeFigureOut">
              <a:rPr lang="en-US" smtClean="0"/>
              <a:t>1/22/2023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4A0836-3E36-40D3-94DD-C6D2E16D1CEF}" type="slidenum">
              <a:rPr lang="en-US" smtClean="0"/>
              <a:t>‹#›</a:t>
            </a:fld>
            <a:endParaRPr lang="en-US"/>
          </a:p>
        </p:txBody>
      </p:sp>
    </p:spTree>
    <p:extLst>
      <p:ext uri="{BB962C8B-B14F-4D97-AF65-F5344CB8AC3E}">
        <p14:creationId xmlns:p14="http://schemas.microsoft.com/office/powerpoint/2010/main" val="2189121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3846CD-D7E9-4594-AFB0-AF05DBD3A1A1}" type="datetimeFigureOut">
              <a:rPr lang="en-US" smtClean="0"/>
              <a:t>1/22/2023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4A0836-3E36-40D3-94DD-C6D2E16D1CEF}" type="slidenum">
              <a:rPr lang="en-US" smtClean="0"/>
              <a:t>‹#›</a:t>
            </a:fld>
            <a:endParaRPr lang="en-US"/>
          </a:p>
        </p:txBody>
      </p:sp>
    </p:spTree>
    <p:extLst>
      <p:ext uri="{BB962C8B-B14F-4D97-AF65-F5344CB8AC3E}">
        <p14:creationId xmlns:p14="http://schemas.microsoft.com/office/powerpoint/2010/main" val="1607143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image" Target="../media/image11.wmf"/><Relationship Id="rId7" Type="http://schemas.openxmlformats.org/officeDocument/2006/relationships/image" Target="../media/image15.wmf"/><Relationship Id="rId2" Type="http://schemas.openxmlformats.org/officeDocument/2006/relationships/image" Target="../media/image10.wmf"/><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wmf"/><Relationship Id="rId10" Type="http://schemas.openxmlformats.org/officeDocument/2006/relationships/image" Target="../media/image18.wmf"/><Relationship Id="rId4" Type="http://schemas.openxmlformats.org/officeDocument/2006/relationships/image" Target="../media/image12.wmf"/><Relationship Id="rId9" Type="http://schemas.openxmlformats.org/officeDocument/2006/relationships/image" Target="../media/image17.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48038" y="4137454"/>
            <a:ext cx="11234657" cy="1269914"/>
          </a:xfrm>
        </p:spPr>
        <p:txBody>
          <a:bodyPr anchor="ctr">
            <a:normAutofit fontScale="90000"/>
          </a:bodyPr>
          <a:lstStyle/>
          <a:p>
            <a:pPr algn="ctr" rtl="1">
              <a:lnSpc>
                <a:spcPct val="150000"/>
              </a:lnSpc>
            </a:pPr>
            <a:r>
              <a:rPr lang="fa-IR" sz="4400" b="1" smtClean="0">
                <a:ln w="0"/>
                <a:solidFill>
                  <a:schemeClr val="accent5"/>
                </a:solidFill>
                <a:effectLst>
                  <a:innerShdw blurRad="63500" dist="50800" dir="2700000">
                    <a:prstClr val="black">
                      <a:alpha val="50000"/>
                    </a:prstClr>
                  </a:innerShdw>
                </a:effectLst>
                <a:cs typeface="B Titr" panose="00000700000000000000" pitchFamily="2" charset="-78"/>
              </a:rPr>
              <a:t>راهنمای چک لیست بازرسی قبل و بعد از حوادث </a:t>
            </a:r>
            <a:r>
              <a:rPr lang="fa-IR" sz="4400" b="1" dirty="0" smtClean="0">
                <a:ln w="0"/>
                <a:solidFill>
                  <a:schemeClr val="accent5"/>
                </a:solidFill>
                <a:effectLst>
                  <a:innerShdw blurRad="63500" dist="50800" dir="2700000">
                    <a:prstClr val="black">
                      <a:alpha val="50000"/>
                    </a:prstClr>
                  </a:innerShdw>
                </a:effectLst>
                <a:cs typeface="B Titr" panose="00000700000000000000" pitchFamily="2" charset="-78"/>
              </a:rPr>
              <a:t>شیمیایی</a:t>
            </a:r>
            <a:endParaRPr lang="en-US" sz="4400" b="1" dirty="0">
              <a:ln w="0"/>
              <a:solidFill>
                <a:schemeClr val="accent5"/>
              </a:solidFill>
              <a:effectLst>
                <a:innerShdw blurRad="63500" dist="50800" dir="2700000">
                  <a:prstClr val="black">
                    <a:alpha val="50000"/>
                  </a:prstClr>
                </a:innerShdw>
              </a:effectLst>
              <a:cs typeface="B Titr" panose="00000700000000000000" pitchFamily="2" charset="-78"/>
            </a:endParaRPr>
          </a:p>
        </p:txBody>
      </p:sp>
      <p:pic>
        <p:nvPicPr>
          <p:cNvPr id="7" name="Picture Placeholder 6"/>
          <p:cNvPicPr>
            <a:picLocks noGrp="1" noChangeAspect="1"/>
          </p:cNvPicPr>
          <p:nvPr>
            <p:ph type="pic" idx="1"/>
          </p:nvPr>
        </p:nvPicPr>
        <p:blipFill>
          <a:blip r:embed="rId2" cstate="email">
            <a:extLst>
              <a:ext uri="{28A0092B-C50C-407E-A947-70E740481C1C}">
                <a14:useLocalDpi xmlns:a14="http://schemas.microsoft.com/office/drawing/2010/main"/>
              </a:ext>
            </a:extLst>
          </a:blip>
          <a:srcRect l="7785" r="7785"/>
          <a:stretch>
            <a:fillRect/>
          </a:stretch>
        </p:blipFill>
        <p:spPr>
          <a:xfrm>
            <a:off x="548038" y="970221"/>
            <a:ext cx="11234657" cy="341786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6" name="Text Placeholder 5"/>
          <p:cNvSpPr>
            <a:spLocks noGrp="1"/>
          </p:cNvSpPr>
          <p:nvPr>
            <p:ph type="body" sz="half" idx="2"/>
          </p:nvPr>
        </p:nvSpPr>
        <p:spPr>
          <a:xfrm>
            <a:off x="3907501" y="6186343"/>
            <a:ext cx="4515729" cy="574766"/>
          </a:xfrm>
        </p:spPr>
        <p:txBody>
          <a:bodyPr anchor="ctr">
            <a:noAutofit/>
          </a:bodyPr>
          <a:lstStyle/>
          <a:p>
            <a:pPr algn="ctr" rtl="1"/>
            <a:r>
              <a:rPr lang="fa-IR" b="1" dirty="0" smtClean="0">
                <a:solidFill>
                  <a:schemeClr val="accent2">
                    <a:lumMod val="75000"/>
                  </a:schemeClr>
                </a:solidFill>
                <a:latin typeface="IranNastaliq" pitchFamily="18" charset="0"/>
                <a:cs typeface="B Nazanin" panose="00000400000000000000" pitchFamily="2" charset="-78"/>
              </a:rPr>
              <a:t>گروه </a:t>
            </a:r>
            <a:r>
              <a:rPr lang="fa-IR" b="1" dirty="0">
                <a:solidFill>
                  <a:schemeClr val="accent2">
                    <a:lumMod val="75000"/>
                  </a:schemeClr>
                </a:solidFill>
                <a:latin typeface="IranNastaliq" pitchFamily="18" charset="0"/>
                <a:cs typeface="B Nazanin" panose="00000400000000000000" pitchFamily="2" charset="-78"/>
              </a:rPr>
              <a:t>مهندسی بهداشت حرفه ای </a:t>
            </a:r>
            <a:endParaRPr lang="fa-IR" b="1" dirty="0" smtClean="0">
              <a:solidFill>
                <a:schemeClr val="accent2">
                  <a:lumMod val="75000"/>
                </a:schemeClr>
              </a:solidFill>
              <a:latin typeface="IranNastaliq" pitchFamily="18" charset="0"/>
              <a:cs typeface="B Nazanin" panose="00000400000000000000" pitchFamily="2" charset="-78"/>
            </a:endParaRPr>
          </a:p>
          <a:p>
            <a:pPr algn="ctr" rtl="1"/>
            <a:r>
              <a:rPr lang="fa-IR" b="1" dirty="0" smtClean="0">
                <a:solidFill>
                  <a:schemeClr val="accent2">
                    <a:lumMod val="75000"/>
                  </a:schemeClr>
                </a:solidFill>
                <a:latin typeface="IranNastaliq" pitchFamily="18" charset="0"/>
                <a:cs typeface="B Nazanin" panose="00000400000000000000" pitchFamily="2" charset="-78"/>
              </a:rPr>
              <a:t>معاونت </a:t>
            </a:r>
            <a:r>
              <a:rPr lang="fa-IR" b="1" dirty="0">
                <a:solidFill>
                  <a:schemeClr val="accent2">
                    <a:lumMod val="75000"/>
                  </a:schemeClr>
                </a:solidFill>
                <a:latin typeface="IranNastaliq" pitchFamily="18" charset="0"/>
                <a:cs typeface="B Nazanin" panose="00000400000000000000" pitchFamily="2" charset="-78"/>
              </a:rPr>
              <a:t>بهداشت دانشگاه علوم پزشکی </a:t>
            </a:r>
            <a:r>
              <a:rPr lang="fa-IR" b="1" dirty="0" smtClean="0">
                <a:solidFill>
                  <a:schemeClr val="accent2">
                    <a:lumMod val="75000"/>
                  </a:schemeClr>
                </a:solidFill>
                <a:latin typeface="IranNastaliq" pitchFamily="18" charset="0"/>
                <a:cs typeface="B Nazanin" panose="00000400000000000000" pitchFamily="2" charset="-78"/>
              </a:rPr>
              <a:t>قم</a:t>
            </a:r>
            <a:endParaRPr lang="fa-IR" dirty="0">
              <a:solidFill>
                <a:schemeClr val="accent2">
                  <a:lumMod val="75000"/>
                </a:schemeClr>
              </a:solidFill>
              <a:latin typeface="IranNastaliq" pitchFamily="18" charset="0"/>
              <a:cs typeface="B Nazanin" panose="00000400000000000000" pitchFamily="2" charset="-78"/>
            </a:endParaRPr>
          </a:p>
        </p:txBody>
      </p:sp>
      <p:sp>
        <p:nvSpPr>
          <p:cNvPr id="9" name="Rectangle 8"/>
          <p:cNvSpPr/>
          <p:nvPr/>
        </p:nvSpPr>
        <p:spPr>
          <a:xfrm>
            <a:off x="3117366" y="241118"/>
            <a:ext cx="6096000" cy="830997"/>
          </a:xfrm>
          <a:prstGeom prst="rect">
            <a:avLst/>
          </a:prstGeom>
        </p:spPr>
        <p:txBody>
          <a:bodyPr>
            <a:spAutoFit/>
          </a:bodyPr>
          <a:lstStyle/>
          <a:p>
            <a:pPr algn="ctr"/>
            <a:r>
              <a:rPr lang="fa-IR" sz="4800" b="1" dirty="0" smtClean="0">
                <a:solidFill>
                  <a:schemeClr val="accent6"/>
                </a:solidFill>
                <a:latin typeface="IranNastaliq" panose="02020505000000020003" pitchFamily="18" charset="0"/>
                <a:cs typeface="IranNastaliq" panose="02020505000000020003" pitchFamily="18" charset="0"/>
              </a:rPr>
              <a:t>به نام خداوند بخشنده و مهربان</a:t>
            </a:r>
            <a:endParaRPr lang="en-US" sz="4800" b="1" dirty="0">
              <a:solidFill>
                <a:schemeClr val="accent6"/>
              </a:solidFill>
              <a:latin typeface="IranNastaliq" panose="02020505000000020003" pitchFamily="18" charset="0"/>
              <a:cs typeface="IranNastaliq" panose="02020505000000020003"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9275" y="5212373"/>
            <a:ext cx="933450" cy="723900"/>
          </a:xfrm>
          <a:prstGeom prst="rect">
            <a:avLst/>
          </a:prstGeom>
        </p:spPr>
      </p:pic>
    </p:spTree>
    <p:extLst>
      <p:ext uri="{BB962C8B-B14F-4D97-AF65-F5344CB8AC3E}">
        <p14:creationId xmlns:p14="http://schemas.microsoft.com/office/powerpoint/2010/main" val="2409351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5400" dirty="0" smtClean="0">
                <a:solidFill>
                  <a:srgbClr val="0070C0"/>
                </a:solidFill>
                <a:cs typeface="B Titr" panose="00000700000000000000" pitchFamily="2" charset="-78"/>
              </a:rPr>
              <a:t>مقدمه</a:t>
            </a:r>
            <a:endParaRPr lang="en-US" sz="5400" dirty="0">
              <a:solidFill>
                <a:srgbClr val="0070C0"/>
              </a:solidFill>
              <a:cs typeface="B Titr" panose="00000700000000000000" pitchFamily="2" charset="-78"/>
            </a:endParaRPr>
          </a:p>
        </p:txBody>
      </p:sp>
      <p:sp>
        <p:nvSpPr>
          <p:cNvPr id="7" name="Content Placeholder 6"/>
          <p:cNvSpPr>
            <a:spLocks noGrp="1"/>
          </p:cNvSpPr>
          <p:nvPr>
            <p:ph idx="1"/>
          </p:nvPr>
        </p:nvSpPr>
        <p:spPr>
          <a:xfrm>
            <a:off x="765265" y="1971940"/>
            <a:ext cx="10515600" cy="4662152"/>
          </a:xfrm>
        </p:spPr>
        <p:txBody>
          <a:bodyPr anchor="t">
            <a:noAutofit/>
          </a:bodyPr>
          <a:lstStyle/>
          <a:p>
            <a:pPr marL="0" indent="0" algn="justLow" rtl="1">
              <a:lnSpc>
                <a:spcPct val="150000"/>
              </a:lnSpc>
              <a:buNone/>
            </a:pPr>
            <a:r>
              <a:rPr lang="fa-IR" sz="2400" b="1" dirty="0" smtClean="0">
                <a:solidFill>
                  <a:srgbClr val="0070C0"/>
                </a:solidFill>
                <a:cs typeface="B Nazanin" panose="00000400000000000000" pitchFamily="2" charset="-78"/>
              </a:rPr>
              <a:t>در تکمیل جدول فهرست برداری شده و لیست بومی سازی نکات </a:t>
            </a:r>
            <a:r>
              <a:rPr lang="fa-IR" sz="2400" b="1" dirty="0">
                <a:solidFill>
                  <a:srgbClr val="0070C0"/>
                </a:solidFill>
                <a:cs typeface="B Nazanin" panose="00000400000000000000" pitchFamily="2" charset="-78"/>
              </a:rPr>
              <a:t>ذیل مورد توجه قرار گیرد:</a:t>
            </a:r>
            <a:endParaRPr lang="en-US" sz="2400" b="1" dirty="0">
              <a:solidFill>
                <a:srgbClr val="0070C0"/>
              </a:solidFill>
              <a:cs typeface="B Nazanin" panose="00000400000000000000" pitchFamily="2" charset="-78"/>
            </a:endParaRPr>
          </a:p>
          <a:p>
            <a:pPr lvl="0" algn="justLow" rtl="1">
              <a:lnSpc>
                <a:spcPct val="150000"/>
              </a:lnSpc>
            </a:pPr>
            <a:r>
              <a:rPr lang="fa-IR" sz="2400" dirty="0">
                <a:cs typeface="B Nazanin" panose="00000400000000000000" pitchFamily="2" charset="-78"/>
              </a:rPr>
              <a:t>در جداول فهرست برداری صنایع آن حوزه لیست کلیه مواد شیمیایی مستعد ایجاد حادثه (منطبق با </a:t>
            </a:r>
            <a:r>
              <a:rPr lang="en-US" sz="2400" dirty="0">
                <a:cs typeface="B Nazanin" panose="00000400000000000000" pitchFamily="2" charset="-78"/>
              </a:rPr>
              <a:t>TPQ</a:t>
            </a:r>
            <a:r>
              <a:rPr lang="fa-IR" sz="2400" dirty="0">
                <a:cs typeface="B Nazanin" panose="00000400000000000000" pitchFamily="2" charset="-78"/>
              </a:rPr>
              <a:t>) با کمیت هایی که در کارگاه ها و صنایع آن حوزه مورد استفاده  قرار می گیرد را تکمیل </a:t>
            </a:r>
            <a:r>
              <a:rPr lang="fa-IR" sz="2400" dirty="0" smtClean="0">
                <a:cs typeface="B Nazanin" panose="00000400000000000000" pitchFamily="2" charset="-78"/>
              </a:rPr>
              <a:t>گردد</a:t>
            </a:r>
          </a:p>
          <a:p>
            <a:pPr lvl="0" algn="justLow" rtl="1">
              <a:lnSpc>
                <a:spcPct val="150000"/>
              </a:lnSpc>
            </a:pPr>
            <a:r>
              <a:rPr lang="fa-IR" sz="2400" dirty="0" smtClean="0">
                <a:cs typeface="B Nazanin" panose="00000400000000000000" pitchFamily="2" charset="-78"/>
              </a:rPr>
              <a:t>کلیه </a:t>
            </a:r>
            <a:r>
              <a:rPr lang="fa-IR" sz="2400" dirty="0">
                <a:cs typeface="B Nazanin" panose="00000400000000000000" pitchFamily="2" charset="-78"/>
              </a:rPr>
              <a:t>مواد شیمیایی که در جداول </a:t>
            </a:r>
            <a:r>
              <a:rPr lang="en-US" sz="2400" dirty="0">
                <a:cs typeface="B Nazanin" panose="00000400000000000000" pitchFamily="2" charset="-78"/>
              </a:rPr>
              <a:t>TPQ </a:t>
            </a:r>
            <a:r>
              <a:rPr lang="fa-IR" sz="2400" dirty="0" smtClean="0">
                <a:cs typeface="B Nazanin" panose="00000400000000000000" pitchFamily="2" charset="-78"/>
              </a:rPr>
              <a:t> قرار </a:t>
            </a:r>
            <a:r>
              <a:rPr lang="fa-IR" sz="2400" dirty="0">
                <a:cs typeface="B Nazanin" panose="00000400000000000000" pitchFamily="2" charset="-78"/>
              </a:rPr>
              <a:t>نداشته ولی مستعد ایجاد حادثه شیمیایی هستند را نیز به همراه مقادیر موجود در کارگاه ها در قالب فایل </a:t>
            </a:r>
            <a:r>
              <a:rPr lang="fa-IR" sz="2400" dirty="0" smtClean="0">
                <a:cs typeface="B Nazanin" panose="00000400000000000000" pitchFamily="2" charset="-78"/>
              </a:rPr>
              <a:t>اکسل تکمیل گردد.</a:t>
            </a:r>
            <a:endParaRPr lang="en-US" sz="2400" b="1"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5569202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Low" rtl="1">
              <a:lnSpc>
                <a:spcPct val="115000"/>
              </a:lnSpc>
              <a:spcAft>
                <a:spcPts val="800"/>
              </a:spcAft>
            </a:pPr>
            <a:r>
              <a:rPr lang="ar-SA" sz="2400"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انجام معاینات پزشکی در شرایط زیر لازم است:</a:t>
            </a:r>
            <a:endParaRPr lang="en-US" sz="2400" dirty="0">
              <a:latin typeface="Calibri" panose="020F0502020204030204" pitchFamily="34" charset="0"/>
              <a:ea typeface="Calibri" panose="020F0502020204030204" pitchFamily="34" charset="0"/>
              <a:cs typeface="B Titr" panose="00000700000000000000" pitchFamily="2" charset="-78"/>
            </a:endParaRPr>
          </a:p>
          <a:p>
            <a:pPr marL="342900" lvl="0" indent="-342900" algn="justLow" rtl="1">
              <a:lnSpc>
                <a:spcPct val="150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اجرای معاینات توسط قانونگذار برای افراد در معرض مواد شیمیایی الزام شده باشد.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به کارفرما توسط سرویس های بهداشت حرفه ای توصیه شده باشد که معاینات را برای حفاظت از کارکنان آسیب پذیر مثل زنان باردار و یا شیرده انجام دهد.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پایش های اتمسفریک یا بیولوژیک نشان دهند که ممکن است اثراتی بعلت مواجهه با مواد شیمیایی در کارگران ایجاد شده باشند.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endParaRPr lang="fa-IR" sz="2400" dirty="0">
              <a:cs typeface="B Nazanin" panose="00000400000000000000" pitchFamily="2" charset="-78"/>
            </a:endParaRPr>
          </a:p>
        </p:txBody>
      </p:sp>
      <p:sp>
        <p:nvSpPr>
          <p:cNvPr id="4" name="Title 4"/>
          <p:cNvSpPr>
            <a:spLocks noGrp="1"/>
          </p:cNvSpPr>
          <p:nvPr>
            <p:ph type="title"/>
          </p:nvPr>
        </p:nvSpPr>
        <p:spPr/>
        <p:txBody>
          <a:bodyPr>
            <a:normAutofit/>
          </a:bodyPr>
          <a:lstStyle/>
          <a:p>
            <a:pPr algn="r" rtl="1"/>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8-معاینات پزشکی</a:t>
            </a:r>
            <a:endParaRPr lang="en-US" sz="4000" dirty="0">
              <a:solidFill>
                <a:srgbClr val="0070C0"/>
              </a:solidFill>
              <a:cs typeface="B Titr" panose="00000700000000000000" pitchFamily="2" charset="-78"/>
            </a:endParaRPr>
          </a:p>
        </p:txBody>
      </p:sp>
      <p:cxnSp>
        <p:nvCxnSpPr>
          <p:cNvPr id="5" name="Straight Connector 4"/>
          <p:cNvCxnSpPr/>
          <p:nvPr/>
        </p:nvCxnSpPr>
        <p:spPr>
          <a:xfrm flipH="1" flipV="1">
            <a:off x="838200" y="1670542"/>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72230465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lgn="justLow" rtl="1">
              <a:lnSpc>
                <a:spcPct val="115000"/>
              </a:lnSpc>
              <a:spcAft>
                <a:spcPts val="800"/>
              </a:spcAft>
            </a:pPr>
            <a:r>
              <a:rPr lang="ar-SA" sz="2400"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مواجهه با انواع مواد شیمیایی زیرممکن است فعال کننده اجرای برنامه های پزشکی باشند:</a:t>
            </a:r>
            <a:endParaRPr lang="en-US" sz="2400" dirty="0">
              <a:latin typeface="Calibri" panose="020F0502020204030204" pitchFamily="34" charset="0"/>
              <a:ea typeface="Calibri" panose="020F0502020204030204" pitchFamily="34" charset="0"/>
              <a:cs typeface="B Titr" panose="00000700000000000000" pitchFamily="2" charset="-78"/>
            </a:endParaRPr>
          </a:p>
          <a:p>
            <a:pPr marL="342900" lvl="0" indent="-342900" algn="justLow" rtl="1">
              <a:lnSpc>
                <a:spcPct val="115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مواد شیمیایی که سمیت سیستمیک آنها محرز شده باشد یعنی اثرات نامحسوس داشته باشند.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115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مواد شیمیایی دارای اثرات مزمن مثل مواد ایجاد کننده آسم شغلی</a:t>
            </a:r>
            <a:endParaRPr lang="en-US" sz="2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115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مواد شیمیایی ایجاد کننده درماتیت شدید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115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مواد شیمیایی سرطانزا یا مشکوک به سرطانزایی</a:t>
            </a:r>
            <a:endParaRPr lang="en-US" sz="2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115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مواد شیمیایی که موتاژن و تراتوژن بوده یا مشکوک به آن باشند.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Low" rtl="1">
              <a:lnSpc>
                <a:spcPct val="115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مواد شیمیایی دیگر که احتمال ایجاد بیماری یا سایر شرایط سوء در شرایط کار با آنها وجود داشته باشد</a:t>
            </a:r>
            <a:r>
              <a:rPr lang="ar-SA" sz="2400" spc="-20" dirty="0" smtClean="0">
                <a:solidFill>
                  <a:srgbClr val="000000"/>
                </a:solidFill>
                <a:latin typeface="Times New Roman" panose="02020603050405020304" pitchFamily="18" charset="0"/>
                <a:ea typeface="Calibri" panose="020F0502020204030204" pitchFamily="34" charset="0"/>
                <a:cs typeface="B Yagut" panose="00000400000000000000" pitchFamily="2" charset="-78"/>
              </a:rPr>
              <a:t>.</a:t>
            </a:r>
            <a:endParaRPr lang="en-US" sz="2400" dirty="0">
              <a:latin typeface="Calibri" panose="020F0502020204030204" pitchFamily="34" charset="0"/>
              <a:ea typeface="Calibri" panose="020F0502020204030204" pitchFamily="34" charset="0"/>
              <a:cs typeface="Arial" panose="020B0604020202020204" pitchFamily="34" charset="0"/>
            </a:endParaRPr>
          </a:p>
        </p:txBody>
      </p:sp>
      <p:cxnSp>
        <p:nvCxnSpPr>
          <p:cNvPr id="4" name="Straight Connector 3"/>
          <p:cNvCxnSpPr/>
          <p:nvPr/>
        </p:nvCxnSpPr>
        <p:spPr>
          <a:xfrm flipH="1" flipV="1">
            <a:off x="838200" y="1670542"/>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4"/>
          <p:cNvSpPr>
            <a:spLocks noGrp="1"/>
          </p:cNvSpPr>
          <p:nvPr>
            <p:ph type="title"/>
          </p:nvPr>
        </p:nvSpPr>
        <p:spPr/>
        <p:txBody>
          <a:bodyPr>
            <a:normAutofit/>
          </a:bodyPr>
          <a:lstStyle/>
          <a:p>
            <a:pPr algn="r" rtl="1"/>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8-معاینات پزشکی</a:t>
            </a:r>
            <a:endParaRPr lang="en-US" sz="4000" dirty="0">
              <a:solidFill>
                <a:srgbClr val="0070C0"/>
              </a:solidFill>
              <a:cs typeface="B Titr" panose="000007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53142" y="2995553"/>
            <a:ext cx="3422469" cy="2451658"/>
          </a:xfrm>
          <a:prstGeom prst="rect">
            <a:avLst/>
          </a:prstGeom>
        </p:spPr>
      </p:pic>
    </p:spTree>
    <p:extLst>
      <p:ext uri="{BB962C8B-B14F-4D97-AF65-F5344CB8AC3E}">
        <p14:creationId xmlns:p14="http://schemas.microsoft.com/office/powerpoint/2010/main" val="134171185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lnSpc>
                <a:spcPct val="115000"/>
              </a:lnSpc>
              <a:spcAft>
                <a:spcPts val="800"/>
              </a:spcAft>
            </a:pPr>
            <a:r>
              <a:rPr lang="ar-SA" sz="32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استفاده از نتایج معاینات </a:t>
            </a:r>
            <a:r>
              <a:rPr lang="ar-SA" sz="32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پزشکی</a:t>
            </a:r>
            <a:endParaRPr lang="fa-IR" sz="32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25624"/>
            <a:ext cx="10515600" cy="4884457"/>
          </a:xfrm>
        </p:spPr>
        <p:txBody>
          <a:bodyPr>
            <a:noAutofit/>
          </a:bodyPr>
          <a:lstStyle/>
          <a:p>
            <a:pPr marL="342900" lvl="0" indent="-342900" algn="justLow" rtl="1">
              <a:lnSpc>
                <a:spcPct val="150000"/>
              </a:lnSpc>
              <a:spcAft>
                <a:spcPts val="800"/>
              </a:spcAft>
              <a:buFont typeface="Times New Roman" panose="02020603050405020304" pitchFamily="18" charset="0"/>
              <a:buChar char="-"/>
            </a:pPr>
            <a:r>
              <a:rPr lang="ar-SA"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هنگامی که نتایج معاینات پزشکی اثرات کلینیکی یا پیش کلینیکی را اثبات کردند، معالجات پزشکی باید انجام شده و اقدامات مناسب برای بهبود شرایط کار با رویکرد پیشگیری یا کاهش مواجهات اجرا شوند. به منظور پیشگیری یا کاهش اثرات بعدی، این اقدامات باید شامل ارزیابی مجدد ریسک های مرتبط به اقدامات کنترلی باشد.</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50000"/>
              </a:lnSpc>
              <a:spcAft>
                <a:spcPts val="800"/>
              </a:spcAft>
              <a:buFont typeface="Times New Roman" panose="02020603050405020304" pitchFamily="18" charset="0"/>
              <a:buChar char="-"/>
            </a:pPr>
            <a:r>
              <a:rPr lang="ar-SA"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باید از نتایج معاینات پزشکی برای تعیین وضعیت بهداشتی کارگران استفاده شده و نباید از آنها برای تبعیض بین کارگران استفاده شود.</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50000"/>
              </a:lnSpc>
              <a:spcAft>
                <a:spcPts val="800"/>
              </a:spcAft>
              <a:buFont typeface="Times New Roman" panose="02020603050405020304" pitchFamily="18" charset="0"/>
              <a:buChar char="-"/>
            </a:pPr>
            <a:r>
              <a:rPr lang="ar-SA"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نتایج معاینات پزشکی و پایش های بیولوژیک باید به زبان قابل فهم به کارگر مربوط اطلاع رسانی شود.</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50000"/>
              </a:lnSpc>
            </a:pPr>
            <a:endParaRPr lang="fa-IR" sz="2400" dirty="0">
              <a:cs typeface="B Nazanin" panose="00000400000000000000" pitchFamily="2" charset="-78"/>
            </a:endParaRPr>
          </a:p>
        </p:txBody>
      </p:sp>
      <p:cxnSp>
        <p:nvCxnSpPr>
          <p:cNvPr id="4" name="Straight Connector 3"/>
          <p:cNvCxnSpPr/>
          <p:nvPr/>
        </p:nvCxnSpPr>
        <p:spPr>
          <a:xfrm flipH="1" flipV="1">
            <a:off x="838200" y="1670542"/>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647886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lnSpc>
                <a:spcPct val="115000"/>
              </a:lnSpc>
              <a:spcAft>
                <a:spcPts val="800"/>
              </a:spcAft>
            </a:pPr>
            <a:r>
              <a:rPr lang="ar-SA" sz="32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نگهداری سوابق </a:t>
            </a:r>
            <a:r>
              <a:rPr lang="ar-SA" sz="32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پزشکی</a:t>
            </a:r>
            <a:endParaRPr lang="fa-IR" sz="32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68109"/>
            <a:ext cx="10515600" cy="4857563"/>
          </a:xfrm>
        </p:spPr>
        <p:txBody>
          <a:bodyPr>
            <a:noAutofit/>
          </a:bodyPr>
          <a:lstStyle/>
          <a:p>
            <a:pPr marL="342900" lvl="0" indent="-342900" algn="justLow" rtl="1">
              <a:lnSpc>
                <a:spcPct val="115000"/>
              </a:lnSpc>
              <a:spcAft>
                <a:spcPts val="800"/>
              </a:spcAft>
              <a:buFont typeface="Times New Roman" panose="02020603050405020304" pitchFamily="18" charset="0"/>
              <a:buChar char="-"/>
            </a:pPr>
            <a:r>
              <a:rPr lang="ar-SA"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شرایط انجام معاینات، زمان اجرای آن و نتایج دقیق و کامل معاینات باید با رعایت اصول حفظ اسرار شخصی نگهداری شوند. مدت زمان نگهداری این سوابق توسط الزامات ملی مشخص می شوند اما اگر الزامی در این زمینه وجود نداشت، یک دوره زمانی 30 ساله برای نگهداری سوابق پزشکی توصیه می شود.</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15000"/>
              </a:lnSpc>
              <a:spcAft>
                <a:spcPts val="800"/>
              </a:spcAft>
              <a:buFont typeface="Times New Roman" panose="02020603050405020304" pitchFamily="18" charset="0"/>
              <a:buChar char="-"/>
            </a:pPr>
            <a:r>
              <a:rPr lang="ar-SA"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کارگران باید به سوابق شخصی پزشکی خودشان دسترسی داشته باشند چه بصورت شخصی و چه از طریق پزشک.</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15000"/>
              </a:lnSpc>
              <a:spcAft>
                <a:spcPts val="800"/>
              </a:spcAft>
              <a:buFont typeface="Times New Roman" panose="02020603050405020304" pitchFamily="18" charset="0"/>
              <a:buChar char="-"/>
            </a:pPr>
            <a:r>
              <a:rPr lang="ar-SA"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کارگران و نماینده های آنها باید حق دسترسی به نتایج مطالعات اجرا شده از سوابق پزشکی را داشته باشند.</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15000"/>
              </a:lnSpc>
              <a:spcAft>
                <a:spcPts val="800"/>
              </a:spcAft>
              <a:buFont typeface="Times New Roman" panose="02020603050405020304" pitchFamily="18" charset="0"/>
              <a:buChar char="-"/>
            </a:pPr>
            <a:r>
              <a:rPr lang="ar-SA"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نتایج سوابق پزشکی باید برای تهیه گزارش ها و تجزیه تحلیل های اپیدمیولوژیک بصورت بی نام در دسترس باشند.</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15000"/>
              </a:lnSpc>
              <a:spcAft>
                <a:spcPts val="800"/>
              </a:spcAft>
              <a:buFont typeface="Times New Roman" panose="02020603050405020304" pitchFamily="18" charset="0"/>
              <a:buChar char="-"/>
            </a:pPr>
            <a:r>
              <a:rPr lang="ar-SA"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قانونگذار باید از صحت اجرا و نگهداری سوابق پزشکی حصول اطمینان نماید.</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algn="justLow" rtl="1"/>
            <a:endParaRPr lang="fa-IR" sz="2400" dirty="0">
              <a:cs typeface="B Nazanin" panose="00000400000000000000" pitchFamily="2" charset="-78"/>
            </a:endParaRPr>
          </a:p>
        </p:txBody>
      </p:sp>
      <p:cxnSp>
        <p:nvCxnSpPr>
          <p:cNvPr id="4" name="Straight Connector 3"/>
          <p:cNvCxnSpPr/>
          <p:nvPr/>
        </p:nvCxnSpPr>
        <p:spPr>
          <a:xfrm flipH="1" flipV="1">
            <a:off x="838200" y="1670542"/>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598751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3941" y="1555845"/>
            <a:ext cx="10644116" cy="5192973"/>
          </a:xfrm>
        </p:spPr>
        <p:txBody>
          <a:bodyPr>
            <a:noAutofit/>
          </a:bodyPr>
          <a:lstStyle/>
          <a:p>
            <a:pPr algn="justLow" rtl="1">
              <a:lnSpc>
                <a:spcPct val="150000"/>
              </a:lnSpc>
              <a:tabLst>
                <a:tab pos="5657850" algn="r"/>
              </a:tabLst>
            </a:pPr>
            <a:r>
              <a:rPr lang="ar-SA" sz="23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آلودگی زدایی شامل آلودگی های محل است که از حادثه ناشی می شوند که شامل مواد نشتی نیز می شود.</a:t>
            </a:r>
            <a:endParaRPr lang="en-US" sz="2300" dirty="0">
              <a:latin typeface="Calibri" panose="020F0502020204030204" pitchFamily="34" charset="0"/>
              <a:ea typeface="Calibri" panose="020F0502020204030204" pitchFamily="34" charset="0"/>
              <a:cs typeface="B Nazanin" panose="00000400000000000000" pitchFamily="2" charset="-78"/>
            </a:endParaRPr>
          </a:p>
          <a:p>
            <a:pPr marL="0" indent="0" algn="justLow" rtl="1">
              <a:lnSpc>
                <a:spcPct val="150000"/>
              </a:lnSpc>
              <a:buNone/>
            </a:pPr>
            <a:r>
              <a:rPr lang="fa-IR" sz="23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در هر حادثه شیمیایی احتمال دارد افراد، تجهیزات آنها و حتی اعضای جامعه در اثر مواد شیمیایی رها شده آلوده شوند. آلودگی نه تنها باعث تهدید افراد آلوده شده می شود بلکه همه افرادی را هم که ممکن است با این تجهیزات و افراد آلوده شده تماس داشته باشند تهدید می کند. کل فرایند آلودگی زدایی باید با هدف محصور سازی آلودگی به هات زون و رفع آلودگی در راهروهای آلودگی زدایی جهت حفظ ایمنی و سلامت افراد تیم واکنش، جامعه و محیط زیست دنبال شود. </a:t>
            </a:r>
            <a:endParaRPr lang="fa-IR" sz="23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endParaRPr>
          </a:p>
          <a:p>
            <a:pPr marL="342900" lvl="0" indent="-342900" algn="justLow" rtl="1">
              <a:lnSpc>
                <a:spcPct val="150000"/>
              </a:lnSpc>
              <a:buFont typeface="Arial" panose="020B0604020202020204" pitchFamily="34" charset="0"/>
              <a:buChar char="-"/>
            </a:pPr>
            <a:r>
              <a:rPr lang="fa-IR" sz="23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اگرچه آلودگی زدایی نوعا به دنبال ورود به سایت آلوده انجام می شود، تعیین روش آلودگی زدایی و روند آن باید بعنوان بخشی از فرایند از پیش طرح ریزی شده دیده شده و برنامه لازم برای آن انجام شده باشد. تا زمانی که نوع و روش آلودگی زدایی مشخص نشده باشد، ورود به هات زون مجاز نیست مگر در شرایط اضطراری مثل عملیات امداد و نجات</a:t>
            </a:r>
            <a:r>
              <a:rPr lang="fa-IR" sz="23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r>
              <a:rPr lang="fa-IR" sz="2300" b="1"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300" dirty="0">
              <a:latin typeface="Calibri" panose="020F0502020204030204" pitchFamily="34" charset="0"/>
              <a:ea typeface="Calibri" panose="020F0502020204030204" pitchFamily="34" charset="0"/>
              <a:cs typeface="B Nazanin" panose="00000400000000000000" pitchFamily="2" charset="-78"/>
            </a:endParaRPr>
          </a:p>
        </p:txBody>
      </p:sp>
      <p:sp>
        <p:nvSpPr>
          <p:cNvPr id="4" name="Title 3"/>
          <p:cNvSpPr>
            <a:spLocks noGrp="1"/>
          </p:cNvSpPr>
          <p:nvPr>
            <p:ph type="title"/>
          </p:nvPr>
        </p:nvSpPr>
        <p:spPr>
          <a:xfrm>
            <a:off x="838200" y="109631"/>
            <a:ext cx="10515600" cy="1325563"/>
          </a:xfrm>
        </p:spPr>
        <p:txBody>
          <a:bodyPr>
            <a:normAutofit/>
          </a:bodyPr>
          <a:lstStyle/>
          <a:p>
            <a:pPr algn="r" rtl="1"/>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9. آلودگی زدایی</a:t>
            </a:r>
            <a:endParaRPr lang="en-US" sz="3600" dirty="0">
              <a:solidFill>
                <a:srgbClr val="0070C0"/>
              </a:solidFill>
              <a:cs typeface="B Titr" panose="00000700000000000000" pitchFamily="2" charset="-78"/>
            </a:endParaRPr>
          </a:p>
        </p:txBody>
      </p:sp>
      <p:cxnSp>
        <p:nvCxnSpPr>
          <p:cNvPr id="5" name="Straight Connector 4"/>
          <p:cNvCxnSpPr/>
          <p:nvPr/>
        </p:nvCxnSpPr>
        <p:spPr>
          <a:xfrm flipH="1" flipV="1">
            <a:off x="838199" y="143519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4957498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29225"/>
            <a:ext cx="10515600" cy="1325563"/>
          </a:xfrm>
        </p:spPr>
        <p:txBody>
          <a:bodyPr>
            <a:normAutofit/>
          </a:bodyPr>
          <a:lstStyle/>
          <a:p>
            <a:pPr algn="r" rtl="1"/>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9. آلودگی زدایی</a:t>
            </a:r>
            <a:endParaRPr lang="en-US" sz="4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198" y="1524293"/>
            <a:ext cx="10515600" cy="4244120"/>
          </a:xfrm>
        </p:spPr>
        <p:txBody>
          <a:bodyPr>
            <a:noAutofit/>
          </a:bodyPr>
          <a:lstStyle/>
          <a:p>
            <a:pPr marL="342900" lvl="0" indent="-342900" algn="just" rtl="1">
              <a:lnSpc>
                <a:spcPct val="100000"/>
              </a:lnSpc>
              <a:buFont typeface="Arial" panose="020B0604020202020204" pitchFamily="34" charset="0"/>
              <a:buChar char="-"/>
            </a:pPr>
            <a:r>
              <a:rPr lang="fa-IR" sz="2200"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پرسنل تیم پاسخ اضطراری باید با مفاهیم زیر آشنا باشند:</a:t>
            </a:r>
            <a:endParaRPr lang="en-US" sz="2200" dirty="0">
              <a:latin typeface="Calibri" panose="020F0502020204030204" pitchFamily="34" charset="0"/>
              <a:ea typeface="Calibri" panose="020F0502020204030204" pitchFamily="34" charset="0"/>
              <a:cs typeface="B Titr" panose="00000700000000000000" pitchFamily="2" charset="-78"/>
            </a:endParaRPr>
          </a:p>
          <a:p>
            <a:pPr marL="342900" lvl="0" indent="-342900" algn="just" rtl="1">
              <a:lnSpc>
                <a:spcPct val="100000"/>
              </a:lnSpc>
              <a:buFont typeface="+mj-cs"/>
              <a:buAutoNum type="arabic1Minus"/>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آلودگی</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0000"/>
              </a:lnSpc>
              <a:buFont typeface="+mj-cs"/>
              <a:buAutoNum type="arabic1Minus"/>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آلوده شدن</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0000"/>
              </a:lnSpc>
              <a:buFont typeface="+mj-cs"/>
              <a:buAutoNum type="arabic1Minus"/>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آلودگی زدایی (کاهش آلودگی)</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0000"/>
              </a:lnSpc>
              <a:buFont typeface="+mj-cs"/>
              <a:buAutoNum type="arabic1Minus"/>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راهروی آلودگی زدایی</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0000"/>
              </a:lnSpc>
              <a:buFont typeface="+mj-cs"/>
              <a:buAutoNum type="arabic1Minus"/>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آلودگی زدایی اضطراری</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0000"/>
              </a:lnSpc>
              <a:buFont typeface="+mj-cs"/>
              <a:buAutoNum type="arabic1Minus"/>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مواجهه</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0000"/>
              </a:lnSpc>
              <a:buFont typeface="+mj-cs"/>
              <a:buAutoNum type="arabic1Minus"/>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آلودگی زدایی کلی</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0000"/>
              </a:lnSpc>
              <a:buFont typeface="+mj-cs"/>
              <a:buAutoNum type="arabic1Minus"/>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آلوده شدن ثانویه</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r" rtl="1">
              <a:lnSpc>
                <a:spcPct val="100000"/>
              </a:lnSpc>
            </a:pPr>
            <a:endParaRPr lang="fa-IR" sz="2200" dirty="0">
              <a:cs typeface="B Nazanin" panose="00000400000000000000" pitchFamily="2" charset="-78"/>
            </a:endParaRPr>
          </a:p>
        </p:txBody>
      </p:sp>
      <p:cxnSp>
        <p:nvCxnSpPr>
          <p:cNvPr id="5" name="Straight Connector 4"/>
          <p:cNvCxnSpPr/>
          <p:nvPr/>
        </p:nvCxnSpPr>
        <p:spPr>
          <a:xfrm flipH="1" flipV="1">
            <a:off x="838197" y="143519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38195" y="1720237"/>
            <a:ext cx="3913134" cy="2425944"/>
          </a:xfrm>
          <a:prstGeom prst="rect">
            <a:avLst/>
          </a:prstGeom>
          <a:ln w="38100" cap="sq">
            <a:solidFill>
              <a:schemeClr val="bg2"/>
            </a:solidFill>
            <a:prstDash val="solid"/>
            <a:miter lim="800000"/>
          </a:ln>
          <a:effectLst/>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25390" y="4159283"/>
            <a:ext cx="4403799" cy="2420246"/>
          </a:xfrm>
          <a:prstGeom prst="rect">
            <a:avLst/>
          </a:prstGeom>
          <a:ln>
            <a:solidFill>
              <a:schemeClr val="bg2"/>
            </a:solidFill>
          </a:ln>
          <a:effectLst/>
        </p:spPr>
      </p:pic>
    </p:spTree>
    <p:extLst>
      <p:ext uri="{BB962C8B-B14F-4D97-AF65-F5344CB8AC3E}">
        <p14:creationId xmlns:p14="http://schemas.microsoft.com/office/powerpoint/2010/main" val="260829357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5943"/>
            <a:ext cx="10515600" cy="1325563"/>
          </a:xfrm>
        </p:spPr>
        <p:txBody>
          <a:bodyPr/>
          <a:lstStyle/>
          <a:p>
            <a:pPr algn="r" rtl="1"/>
            <a:r>
              <a:rPr lang="fa-IR"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آلودگی </a:t>
            </a:r>
            <a:r>
              <a:rPr lang="fa-IR"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زدایی</a:t>
            </a:r>
            <a:endParaRPr lang="en-US" dirty="0">
              <a:solidFill>
                <a:srgbClr val="0070C0"/>
              </a:solidFill>
              <a:cs typeface="B Titr" panose="00000700000000000000" pitchFamily="2" charset="-78"/>
            </a:endParaRPr>
          </a:p>
        </p:txBody>
      </p:sp>
      <p:sp>
        <p:nvSpPr>
          <p:cNvPr id="3" name="Content Placeholder 2"/>
          <p:cNvSpPr>
            <a:spLocks noGrp="1"/>
          </p:cNvSpPr>
          <p:nvPr>
            <p:ph idx="1"/>
          </p:nvPr>
        </p:nvSpPr>
        <p:spPr>
          <a:xfrm>
            <a:off x="669701" y="1581505"/>
            <a:ext cx="10684099" cy="5154145"/>
          </a:xfrm>
        </p:spPr>
        <p:txBody>
          <a:bodyPr>
            <a:noAutofit/>
          </a:bodyPr>
          <a:lstStyle/>
          <a:p>
            <a:pPr marL="0" indent="0" algn="just" rtl="1">
              <a:lnSpc>
                <a:spcPct val="120000"/>
              </a:lnSpc>
              <a:buNone/>
            </a:pPr>
            <a:r>
              <a:rPr lang="fa-IR" sz="23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آلودگی </a:t>
            </a:r>
            <a:r>
              <a:rPr lang="fa-IR" sz="23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زدایی شامل کاهش و پیشگیری از گسترش آلودگی از افراد و تجهیزات استفاده شده در حوادث شیمیایی به کمک فرایندهای فیزیکی و شیمیایی است. پرسنل تیم شرایط اضطراری باید یک پروشه کامل آلودگی زدایی را بر اساس یک روش مناسب انجام دهند تا مادامیکه ثابت شود ادامه فرایند آلودگی زدایی نیاز </a:t>
            </a:r>
            <a:r>
              <a:rPr lang="fa-IR" sz="23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نیست</a:t>
            </a:r>
            <a:endParaRPr lang="fa-IR" sz="23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endParaRPr>
          </a:p>
          <a:p>
            <a:pPr marL="514350" indent="-514350" algn="just" rtl="1">
              <a:lnSpc>
                <a:spcPct val="150000"/>
              </a:lnSpc>
              <a:buAutoNum type="arabicPeriod"/>
            </a:pPr>
            <a:r>
              <a:rPr lang="fa-IR" sz="23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اعضای </a:t>
            </a:r>
            <a:r>
              <a:rPr lang="fa-IR" sz="23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تیم پاسخ اضطراری باید روشی برای کاهش آلودگی یا تماس با مواد خطرناک داشته باشند با از آن طریق مهاجرت آلودگی را کمتر کرده و روشی هم باید برای دفع مواد آلوده شده داشته باشند. هدف اصلی آلودگی زدایی پیشگیری از آلوده شدن یا آلوده کردن سایر افراد و تجهیزات بیرون از هات زون است. اگر به آلوده شدن شکی وجود داشته باشد، آلودگی زدایی افراد، تجهیزات و ابزار باید انجام </a:t>
            </a:r>
            <a:r>
              <a:rPr lang="fa-IR" sz="23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شود.</a:t>
            </a:r>
            <a:endParaRPr lang="fa-IR" sz="2300" dirty="0">
              <a:latin typeface="IPT Mitra" panose="00000400000000000000" pitchFamily="2" charset="2"/>
              <a:ea typeface="Calibri" panose="020F0502020204030204" pitchFamily="34" charset="0"/>
              <a:cs typeface="B Nazanin" panose="00000400000000000000" pitchFamily="2" charset="-78"/>
            </a:endParaRPr>
          </a:p>
          <a:p>
            <a:pPr marL="514350" indent="-514350" algn="just" rtl="1">
              <a:lnSpc>
                <a:spcPct val="150000"/>
              </a:lnSpc>
              <a:buAutoNum type="arabicPeriod"/>
            </a:pPr>
            <a:r>
              <a:rPr lang="fa-IR" sz="23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روش </a:t>
            </a:r>
            <a:r>
              <a:rPr lang="fa-IR" sz="23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هایی برای همه فازهای آلودگی زدایی باید تهیه و اجرایی شوند تا احتمال آلوده شدن افراد و تجهیزات کم شود</a:t>
            </a:r>
            <a:r>
              <a:rPr lang="fa-IR" sz="23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p>
          <a:p>
            <a:pPr marL="0" indent="0" algn="just" rtl="1">
              <a:lnSpc>
                <a:spcPct val="150000"/>
              </a:lnSpc>
              <a:buNone/>
            </a:pPr>
            <a:r>
              <a:rPr lang="fa-IR" sz="23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 </a:t>
            </a:r>
            <a:endParaRPr lang="en-US" sz="1050" dirty="0">
              <a:latin typeface="Calibri" panose="020F0502020204030204" pitchFamily="34" charset="0"/>
              <a:ea typeface="Calibri" panose="020F0502020204030204" pitchFamily="34" charset="0"/>
              <a:cs typeface="B Nazanin" panose="00000400000000000000" pitchFamily="2" charset="-78"/>
            </a:endParaRPr>
          </a:p>
          <a:p>
            <a:pPr marL="0" indent="0" rtl="1">
              <a:lnSpc>
                <a:spcPct val="120000"/>
              </a:lnSpc>
              <a:spcAft>
                <a:spcPts val="0"/>
              </a:spcAft>
              <a:buNone/>
            </a:pPr>
            <a:r>
              <a:rPr lang="en-US" sz="2000" b="1"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Decontamination</a:t>
            </a:r>
            <a:endParaRPr lang="en-US" sz="20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838199" y="1637748"/>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a:off x="669701" y="6493260"/>
            <a:ext cx="2833048" cy="27296"/>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8289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5943"/>
            <a:ext cx="10515600" cy="1325563"/>
          </a:xfrm>
        </p:spPr>
        <p:txBody>
          <a:bodyPr/>
          <a:lstStyle/>
          <a:p>
            <a:pPr algn="r" rtl="1"/>
            <a:r>
              <a:rPr lang="fa-IR"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آلودگی </a:t>
            </a:r>
            <a:r>
              <a:rPr lang="fa-IR"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زدایی</a:t>
            </a:r>
            <a:endParaRPr lang="en-US"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66568"/>
            <a:ext cx="10515600" cy="4875426"/>
          </a:xfrm>
        </p:spPr>
        <p:txBody>
          <a:bodyPr>
            <a:noAutofit/>
          </a:bodyPr>
          <a:lstStyle/>
          <a:p>
            <a:pPr marL="457200" lvl="1" indent="0" algn="just" rtl="1">
              <a:lnSpc>
                <a:spcPct val="150000"/>
              </a:lnSpc>
              <a:buNone/>
            </a:pPr>
            <a:r>
              <a:rPr lang="fa-IR"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3. تصمیم </a:t>
            </a: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گیری برای اجرای همه یا بخشی از فرایند آلودگی زدایی باید بر اساس آنالیز خطرات و ریسک های موجود باشد. این آنالیز عموما شامل ارجاع به رفرنس های فنی برای تشخیص خطرات عمومی می باشد مثل حدود قابلیت اشتعال یا سمیت. روش های آلودگی زدایی باید به محض رسیدن به صحنه حادثه اجرا شوند، ایستگاه های کافی آلودگی زدایی باید تاسیس شده، نفرات کافی برای این کار فراهم شده و عملیات آلودگی زدایی تا جایی که فرمانده احساس کند آلودگی دیگر وجود ندارد باید ادامه یابد.</a:t>
            </a:r>
            <a:endParaRPr lang="en-US" dirty="0">
              <a:latin typeface="Calibri" panose="020F0502020204030204" pitchFamily="34" charset="0"/>
              <a:ea typeface="Calibri" panose="020F0502020204030204" pitchFamily="34" charset="0"/>
              <a:cs typeface="B Nazanin" panose="00000400000000000000" pitchFamily="2" charset="-78"/>
            </a:endParaRPr>
          </a:p>
          <a:p>
            <a:pPr marL="457200" lvl="1" indent="0" algn="just" rtl="1">
              <a:lnSpc>
                <a:spcPct val="150000"/>
              </a:lnSpc>
              <a:buNone/>
            </a:pPr>
            <a:r>
              <a:rPr lang="fa-IR"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4. </a:t>
            </a: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گاهی پیش می آید که آلارم حادثه شیمیایی فعال می شود. معمولا بیشتر اعضا قبلا در محل حادثه بوده اند و با تهدید آلودگی مواجهه داشته اند</a:t>
            </a:r>
            <a:r>
              <a:rPr lang="fa-IR"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838200" y="1561912"/>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25802039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42900" lvl="0" indent="-342900" algn="just" rtl="1">
              <a:lnSpc>
                <a:spcPct val="150000"/>
              </a:lnSpc>
              <a:buFont typeface="+mj-lt"/>
              <a:buAutoNum type="alphaLcParen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لازم است به همه افرادی که خودشان از محل آلودگی خارج شده اند اعلام شود که برای آلودگی زدایی به ایستگاه های مشخص شده مراجعه نمایند. تا زمانی که از این افراد آلودگی زدایی کامل نشده است نباید با دیگران مواجهه داشته باشند.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lt"/>
              <a:buAutoNum type="alphaLcParen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آتش نشانانی هم مواجهه یافته اند باید بصورت کلی و محض احتیاط آلودگی زدایی شوند. افراد متخصص و فرمانده تیم تشخیص می دهند که آیا به آلودگی زدایی بیشتری نیاز است یا خیر.</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lt"/>
              <a:buAutoNum type="alphaLcParen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هدف اصلی از آلودگی زدایی ممانعت از خارج شدن آلودگی از هات زون به بیرون است. هرگاه درباره خروج آلودگی تردیدی وجود داشت باید همه تجهیزات، افراد و ابزار آلودگی زدایی شوند.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lnSpc>
                <a:spcPct val="150000"/>
              </a:lnSpc>
            </a:pPr>
            <a:endParaRPr lang="fa-IR" sz="2400" dirty="0">
              <a:cs typeface="B Nazanin" panose="00000400000000000000" pitchFamily="2" charset="-78"/>
            </a:endParaRPr>
          </a:p>
        </p:txBody>
      </p:sp>
      <p:sp>
        <p:nvSpPr>
          <p:cNvPr id="4" name="Title 1"/>
          <p:cNvSpPr>
            <a:spLocks noGrp="1"/>
          </p:cNvSpPr>
          <p:nvPr>
            <p:ph type="title"/>
          </p:nvPr>
        </p:nvSpPr>
        <p:spPr/>
        <p:txBody>
          <a:bodyPr/>
          <a:lstStyle/>
          <a:p>
            <a:pPr algn="r" rtl="1"/>
            <a:r>
              <a:rPr lang="fa-IR"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آلودگی </a:t>
            </a:r>
            <a:r>
              <a:rPr lang="fa-IR"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زدایی</a:t>
            </a:r>
            <a:endParaRPr lang="en-US" dirty="0">
              <a:solidFill>
                <a:srgbClr val="0070C0"/>
              </a:solidFill>
              <a:cs typeface="B Titr" panose="00000700000000000000" pitchFamily="2" charset="-78"/>
            </a:endParaRPr>
          </a:p>
        </p:txBody>
      </p:sp>
      <p:cxnSp>
        <p:nvCxnSpPr>
          <p:cNvPr id="5" name="Straight Connector 4"/>
          <p:cNvCxnSpPr/>
          <p:nvPr/>
        </p:nvCxnSpPr>
        <p:spPr>
          <a:xfrm flipH="1" flipV="1">
            <a:off x="838200" y="1690688"/>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17690048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3113"/>
            <a:ext cx="10515600" cy="1325563"/>
          </a:xfrm>
        </p:spPr>
        <p:txBody>
          <a:bodyPr>
            <a:normAutofit/>
          </a:bodyPr>
          <a:lstStyle/>
          <a:p>
            <a:pPr algn="r" rtl="1">
              <a:lnSpc>
                <a:spcPct val="115000"/>
              </a:lnSpc>
              <a:spcAft>
                <a:spcPts val="1000"/>
              </a:spcAft>
            </a:pPr>
            <a:r>
              <a:rPr lang="fa-IR" sz="36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a:t>
            </a:r>
            <a:r>
              <a:rPr lang="fa-IR" sz="36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زدایی</a:t>
            </a:r>
            <a:endParaRPr lang="fa-IR" sz="36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470796"/>
            <a:ext cx="10515600" cy="5236758"/>
          </a:xfrm>
        </p:spPr>
        <p:txBody>
          <a:bodyPr anchor="ctr">
            <a:noAutofit/>
          </a:bodyPr>
          <a:lstStyle/>
          <a:p>
            <a:pPr algn="just" rtl="1">
              <a:lnSpc>
                <a:spcPct val="150000"/>
              </a:lnSpc>
            </a:pPr>
            <a:r>
              <a:rPr lang="fa-IR" sz="2000" b="1"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روش های فیزیکی</a:t>
            </a:r>
            <a:endParaRPr lang="en-US" sz="2000" dirty="0">
              <a:latin typeface="Calibri" panose="020F0502020204030204" pitchFamily="34" charset="0"/>
              <a:ea typeface="Calibri" panose="020F0502020204030204" pitchFamily="34" charset="0"/>
              <a:cs typeface="B Titr" panose="00000700000000000000" pitchFamily="2" charset="-78"/>
            </a:endParaRPr>
          </a:p>
          <a:p>
            <a:pPr marL="0" indent="0" algn="just" rtl="1">
              <a:lnSpc>
                <a:spcPct val="150000"/>
              </a:lnSpc>
              <a:buNone/>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روش های فیزیکی عموما شامل برداشتن یا حذف فیزیکی آلودگی از افراد و اجسام آلوده و محدود سازی آلودگی ها برای دفع است. از آنجایی که این متدها می توانند غلظت آلاینده را کاهش دهند، عموما محدود سازی بدون تغییر شیمیایی باقی خواهد ماند. مثال هایی از متدهای آلودگی زدایی شامل موارد زیر است: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جذب سطحی</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برس و فرچه کشیدن و تراشیدن</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ایزوله کدن و دفع</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مکیدن آلودگی ها</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0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شستن</a:t>
            </a:r>
            <a:endParaRPr lang="en-US" sz="20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838200" y="1460999"/>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98113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5400" dirty="0" smtClean="0">
                <a:solidFill>
                  <a:srgbClr val="0070C0"/>
                </a:solidFill>
                <a:cs typeface="B Titr" panose="00000700000000000000" pitchFamily="2" charset="-78"/>
              </a:rPr>
              <a:t>مقدمه</a:t>
            </a:r>
            <a:endParaRPr lang="en-US" sz="5400" dirty="0">
              <a:solidFill>
                <a:srgbClr val="0070C0"/>
              </a:solidFill>
              <a:cs typeface="B Titr" panose="00000700000000000000" pitchFamily="2" charset="-78"/>
            </a:endParaRPr>
          </a:p>
        </p:txBody>
      </p:sp>
      <p:sp>
        <p:nvSpPr>
          <p:cNvPr id="7" name="Content Placeholder 6"/>
          <p:cNvSpPr>
            <a:spLocks noGrp="1"/>
          </p:cNvSpPr>
          <p:nvPr>
            <p:ph idx="1"/>
          </p:nvPr>
        </p:nvSpPr>
        <p:spPr>
          <a:xfrm>
            <a:off x="838200" y="1711235"/>
            <a:ext cx="10515600" cy="5016136"/>
          </a:xfrm>
        </p:spPr>
        <p:txBody>
          <a:bodyPr anchor="ctr">
            <a:normAutofit fontScale="40000" lnSpcReduction="20000"/>
          </a:bodyPr>
          <a:lstStyle/>
          <a:p>
            <a:pPr marL="0" indent="0" algn="justLow" rtl="1">
              <a:lnSpc>
                <a:spcPct val="150000"/>
              </a:lnSpc>
              <a:buNone/>
            </a:pPr>
            <a:r>
              <a:rPr lang="fa-IR" sz="6200" b="1" dirty="0" smtClean="0">
                <a:cs typeface="B Nazanin" panose="00000400000000000000" pitchFamily="2" charset="-78"/>
              </a:rPr>
              <a:t>در </a:t>
            </a:r>
            <a:r>
              <a:rPr lang="fa-IR" sz="6200" b="1" dirty="0">
                <a:cs typeface="B Nazanin" panose="00000400000000000000" pitchFamily="2" charset="-78"/>
              </a:rPr>
              <a:t>سیستم ثبت </a:t>
            </a:r>
            <a:r>
              <a:rPr lang="fa-IR" sz="6200" b="1" dirty="0" smtClean="0">
                <a:cs typeface="B Nazanin" panose="00000400000000000000" pitchFamily="2" charset="-78"/>
              </a:rPr>
              <a:t>حوادث شیمیایی </a:t>
            </a:r>
            <a:r>
              <a:rPr lang="fa-IR" sz="6200" b="1" dirty="0">
                <a:cs typeface="B Nazanin" panose="00000400000000000000" pitchFamily="2" charset="-78"/>
              </a:rPr>
              <a:t>برخی پارامترهای موثر در وقوع حوادث شیمیایی </a:t>
            </a:r>
            <a:r>
              <a:rPr lang="fa-IR" sz="6200" b="1" dirty="0" smtClean="0">
                <a:cs typeface="B Nazanin" panose="00000400000000000000" pitchFamily="2" charset="-78"/>
              </a:rPr>
              <a:t>نظیرموارد ذیل مورد توجه قرار گرفته است.</a:t>
            </a:r>
          </a:p>
          <a:p>
            <a:pPr algn="justLow" rtl="1">
              <a:lnSpc>
                <a:spcPct val="150000"/>
              </a:lnSpc>
              <a:buFont typeface="Wingdings" panose="05000000000000000000" pitchFamily="2" charset="2"/>
              <a:buChar char="ü"/>
            </a:pPr>
            <a:r>
              <a:rPr lang="fa-IR" sz="4500" b="1" dirty="0" smtClean="0">
                <a:cs typeface="B Nazanin" panose="00000400000000000000" pitchFamily="2" charset="-78"/>
              </a:rPr>
              <a:t>شناسایی </a:t>
            </a:r>
            <a:r>
              <a:rPr lang="fa-IR" sz="4500" b="1" dirty="0">
                <a:cs typeface="B Nazanin" panose="00000400000000000000" pitchFamily="2" charset="-78"/>
              </a:rPr>
              <a:t>و فهرست برداری مواد شیمیایی </a:t>
            </a:r>
            <a:r>
              <a:rPr lang="fa-IR" sz="4500" b="1" dirty="0" smtClean="0">
                <a:cs typeface="B Nazanin" panose="00000400000000000000" pitchFamily="2" charset="-78"/>
              </a:rPr>
              <a:t>دارای پتانسیل </a:t>
            </a:r>
            <a:r>
              <a:rPr lang="fa-IR" sz="4500" b="1" dirty="0">
                <a:cs typeface="B Nazanin" panose="00000400000000000000" pitchFamily="2" charset="-78"/>
              </a:rPr>
              <a:t>ایجاد </a:t>
            </a:r>
            <a:r>
              <a:rPr lang="fa-IR" sz="4500" b="1" dirty="0" smtClean="0">
                <a:cs typeface="B Nazanin" panose="00000400000000000000" pitchFamily="2" charset="-78"/>
              </a:rPr>
              <a:t>حادثه</a:t>
            </a:r>
          </a:p>
          <a:p>
            <a:pPr algn="justLow" rtl="1">
              <a:lnSpc>
                <a:spcPct val="150000"/>
              </a:lnSpc>
              <a:buFont typeface="Wingdings" panose="05000000000000000000" pitchFamily="2" charset="2"/>
              <a:buChar char="ü"/>
            </a:pPr>
            <a:r>
              <a:rPr lang="fa-IR" sz="4500" b="1" dirty="0" smtClean="0">
                <a:cs typeface="B Nazanin" panose="00000400000000000000" pitchFamily="2" charset="-78"/>
              </a:rPr>
              <a:t>برچسب </a:t>
            </a:r>
            <a:r>
              <a:rPr lang="fa-IR" sz="4500" b="1" dirty="0">
                <a:cs typeface="B Nazanin" panose="00000400000000000000" pitchFamily="2" charset="-78"/>
              </a:rPr>
              <a:t>گذاری مطابق استانداردهای بین </a:t>
            </a:r>
            <a:r>
              <a:rPr lang="fa-IR" sz="4500" b="1" dirty="0" smtClean="0">
                <a:cs typeface="B Nazanin" panose="00000400000000000000" pitchFamily="2" charset="-78"/>
              </a:rPr>
              <a:t>المللی</a:t>
            </a:r>
            <a:r>
              <a:rPr lang="en-US" sz="4500" b="1" dirty="0" smtClean="0">
                <a:cs typeface="B Nazanin" panose="00000400000000000000" pitchFamily="2" charset="-78"/>
              </a:rPr>
              <a:t> GHS</a:t>
            </a:r>
            <a:endParaRPr lang="fa-IR" sz="4500" b="1" dirty="0" smtClean="0">
              <a:cs typeface="B Nazanin" panose="00000400000000000000" pitchFamily="2" charset="-78"/>
            </a:endParaRPr>
          </a:p>
          <a:p>
            <a:pPr algn="justLow" rtl="1">
              <a:lnSpc>
                <a:spcPct val="150000"/>
              </a:lnSpc>
              <a:buFont typeface="Wingdings" panose="05000000000000000000" pitchFamily="2" charset="2"/>
              <a:buChar char="ü"/>
            </a:pPr>
            <a:r>
              <a:rPr lang="fa-IR" sz="4500" b="1" dirty="0" smtClean="0">
                <a:cs typeface="B Nazanin" panose="00000400000000000000" pitchFamily="2" charset="-78"/>
              </a:rPr>
              <a:t>در </a:t>
            </a:r>
            <a:r>
              <a:rPr lang="fa-IR" sz="4500" b="1" dirty="0">
                <a:cs typeface="B Nazanin" panose="00000400000000000000" pitchFamily="2" charset="-78"/>
              </a:rPr>
              <a:t>دسترس بودن </a:t>
            </a:r>
            <a:r>
              <a:rPr lang="en-US" sz="4500" b="1" dirty="0" smtClean="0">
                <a:cs typeface="B Nazanin" panose="00000400000000000000" pitchFamily="2" charset="-78"/>
              </a:rPr>
              <a:t>SDS</a:t>
            </a:r>
            <a:r>
              <a:rPr lang="fa-IR" sz="4500" b="1" dirty="0" smtClean="0">
                <a:cs typeface="B Nazanin" panose="00000400000000000000" pitchFamily="2" charset="-78"/>
              </a:rPr>
              <a:t> برای کارکنان</a:t>
            </a:r>
          </a:p>
          <a:p>
            <a:pPr algn="justLow" rtl="1">
              <a:lnSpc>
                <a:spcPct val="150000"/>
              </a:lnSpc>
              <a:buFont typeface="Wingdings" panose="05000000000000000000" pitchFamily="2" charset="2"/>
              <a:buChar char="ü"/>
            </a:pPr>
            <a:r>
              <a:rPr lang="fa-IR" sz="4500" b="1" dirty="0" smtClean="0">
                <a:cs typeface="B Nazanin" panose="00000400000000000000" pitchFamily="2" charset="-78"/>
              </a:rPr>
              <a:t> ساختمان </a:t>
            </a:r>
            <a:r>
              <a:rPr lang="fa-IR" sz="4500" b="1" dirty="0">
                <a:cs typeface="B Nazanin" panose="00000400000000000000" pitchFamily="2" charset="-78"/>
              </a:rPr>
              <a:t>و نحوه انبارش ایمن و صحیح مواد شیمیایی </a:t>
            </a:r>
            <a:r>
              <a:rPr lang="fa-IR" sz="4500" b="1" dirty="0" smtClean="0">
                <a:cs typeface="B Nazanin" panose="00000400000000000000" pitchFamily="2" charset="-78"/>
              </a:rPr>
              <a:t>خطرناک</a:t>
            </a:r>
          </a:p>
          <a:p>
            <a:pPr algn="justLow" rtl="1">
              <a:lnSpc>
                <a:spcPct val="150000"/>
              </a:lnSpc>
              <a:buFont typeface="Wingdings" panose="05000000000000000000" pitchFamily="2" charset="2"/>
              <a:buChar char="ü"/>
            </a:pPr>
            <a:r>
              <a:rPr lang="fa-IR" sz="4500" b="1" dirty="0" smtClean="0">
                <a:cs typeface="B Nazanin" panose="00000400000000000000" pitchFamily="2" charset="-78"/>
              </a:rPr>
              <a:t>جداسازی </a:t>
            </a:r>
            <a:r>
              <a:rPr lang="fa-IR" sz="4500" b="1" dirty="0">
                <a:cs typeface="B Nazanin" panose="00000400000000000000" pitchFamily="2" charset="-78"/>
              </a:rPr>
              <a:t>مواد خطرناک </a:t>
            </a:r>
            <a:r>
              <a:rPr lang="fa-IR" sz="4500" b="1" dirty="0" smtClean="0">
                <a:cs typeface="B Nazanin" panose="00000400000000000000" pitchFamily="2" charset="-78"/>
              </a:rPr>
              <a:t>شیمیایی</a:t>
            </a:r>
          </a:p>
          <a:p>
            <a:pPr algn="justLow" rtl="1">
              <a:lnSpc>
                <a:spcPct val="150000"/>
              </a:lnSpc>
              <a:buFont typeface="Wingdings" panose="05000000000000000000" pitchFamily="2" charset="2"/>
              <a:buChar char="ü"/>
            </a:pPr>
            <a:r>
              <a:rPr lang="fa-IR" sz="4500" b="1" dirty="0" smtClean="0">
                <a:cs typeface="B Nazanin" panose="00000400000000000000" pitchFamily="2" charset="-78"/>
              </a:rPr>
              <a:t>نحوه </a:t>
            </a:r>
            <a:r>
              <a:rPr lang="fa-IR" sz="4500" b="1" dirty="0">
                <a:cs typeface="B Nazanin" panose="00000400000000000000" pitchFamily="2" charset="-78"/>
              </a:rPr>
              <a:t>حمل و </a:t>
            </a:r>
            <a:r>
              <a:rPr lang="fa-IR" sz="4500" b="1" dirty="0" smtClean="0">
                <a:cs typeface="B Nazanin" panose="00000400000000000000" pitchFamily="2" charset="-78"/>
              </a:rPr>
              <a:t>نقل</a:t>
            </a:r>
          </a:p>
          <a:p>
            <a:pPr algn="justLow" rtl="1">
              <a:lnSpc>
                <a:spcPct val="150000"/>
              </a:lnSpc>
              <a:buFont typeface="Wingdings" panose="05000000000000000000" pitchFamily="2" charset="2"/>
              <a:buChar char="ü"/>
            </a:pPr>
            <a:r>
              <a:rPr lang="fa-IR" sz="4500" b="1" dirty="0" smtClean="0">
                <a:cs typeface="B Nazanin" panose="00000400000000000000" pitchFamily="2" charset="-78"/>
              </a:rPr>
              <a:t>تخلیه </a:t>
            </a:r>
            <a:r>
              <a:rPr lang="fa-IR" sz="4500" b="1" dirty="0">
                <a:cs typeface="B Nazanin" panose="00000400000000000000" pitchFamily="2" charset="-78"/>
              </a:rPr>
              <a:t>و بارگیری و دفع پسماندهای </a:t>
            </a:r>
            <a:r>
              <a:rPr lang="fa-IR" sz="4500" b="1" dirty="0" smtClean="0">
                <a:cs typeface="B Nazanin" panose="00000400000000000000" pitchFamily="2" charset="-78"/>
              </a:rPr>
              <a:t>شیمیایی</a:t>
            </a:r>
          </a:p>
          <a:p>
            <a:pPr algn="justLow" rtl="1">
              <a:lnSpc>
                <a:spcPct val="150000"/>
              </a:lnSpc>
              <a:buFont typeface="Wingdings" panose="05000000000000000000" pitchFamily="2" charset="2"/>
              <a:buChar char="ü"/>
            </a:pPr>
            <a:r>
              <a:rPr lang="fa-IR" sz="4500" b="1" dirty="0" smtClean="0">
                <a:cs typeface="B Nazanin" panose="00000400000000000000" pitchFamily="2" charset="-78"/>
              </a:rPr>
              <a:t>آموزش </a:t>
            </a:r>
            <a:r>
              <a:rPr lang="fa-IR" sz="4500" b="1" dirty="0">
                <a:cs typeface="B Nazanin" panose="00000400000000000000" pitchFamily="2" charset="-78"/>
              </a:rPr>
              <a:t>نحوه کار ایمن با مواد شیمیایی به کارکنان و مسئولان </a:t>
            </a:r>
            <a:r>
              <a:rPr lang="fa-IR" sz="4500" b="1" dirty="0" smtClean="0">
                <a:cs typeface="B Nazanin" panose="00000400000000000000" pitchFamily="2" charset="-78"/>
              </a:rPr>
              <a:t>شرکت</a:t>
            </a:r>
            <a:endParaRPr lang="en-US" sz="4500" b="1"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92330" y="2455817"/>
            <a:ext cx="4869139" cy="4271554"/>
          </a:xfrm>
          <a:prstGeom prst="rect">
            <a:avLst/>
          </a:prstGeom>
          <a:ln w="38100" cap="sq">
            <a:solidFill>
              <a:schemeClr val="bg2"/>
            </a:solidFill>
            <a:prstDash val="solid"/>
            <a:miter lim="800000"/>
          </a:ln>
          <a:effectLst/>
        </p:spPr>
      </p:pic>
    </p:spTree>
    <p:extLst>
      <p:ext uri="{BB962C8B-B14F-4D97-AF65-F5344CB8AC3E}">
        <p14:creationId xmlns:p14="http://schemas.microsoft.com/office/powerpoint/2010/main" val="382579837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زدایی</a:t>
            </a:r>
            <a:endParaRPr lang="en-US" sz="4000" dirty="0"/>
          </a:p>
        </p:txBody>
      </p:sp>
      <p:sp>
        <p:nvSpPr>
          <p:cNvPr id="3" name="Content Placeholder 2"/>
          <p:cNvSpPr>
            <a:spLocks noGrp="1"/>
          </p:cNvSpPr>
          <p:nvPr>
            <p:ph idx="1"/>
          </p:nvPr>
        </p:nvSpPr>
        <p:spPr>
          <a:xfrm>
            <a:off x="838200" y="1825624"/>
            <a:ext cx="10515600" cy="5032375"/>
          </a:xfrm>
        </p:spPr>
        <p:txBody>
          <a:bodyPr>
            <a:noAutofit/>
          </a:bodyPr>
          <a:lstStyle/>
          <a:p>
            <a:pPr algn="justLow" rtl="1">
              <a:lnSpc>
                <a:spcPct val="115000"/>
              </a:lnSpc>
            </a:pPr>
            <a:r>
              <a:rPr lang="fa-IR" sz="2400" b="1"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روش های شیمیایی</a:t>
            </a:r>
            <a:endParaRPr lang="en-US" sz="2400" dirty="0">
              <a:latin typeface="Calibri" panose="020F0502020204030204" pitchFamily="34" charset="0"/>
              <a:ea typeface="Calibri" panose="020F0502020204030204" pitchFamily="34" charset="0"/>
              <a:cs typeface="B Titr" panose="00000700000000000000" pitchFamily="2" charset="-78"/>
            </a:endParaRPr>
          </a:p>
          <a:p>
            <a:pPr marL="0" indent="0" algn="justLow" rtl="1">
              <a:lnSpc>
                <a:spcPct val="115000"/>
              </a:lnSpc>
              <a:buNone/>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روشهای شیمیایی آلودگی زدایی برای تجهیزات استفاده می شوند و نه برای انسان ها و عموما دربردارنده آلودگی زدایی از طریق تغییر آلودگی بوسیله برخی واکنش های شیمیایی به ترکیبات کم ضررتر می باشد. در موارد آلودگی های بیولوژیک، متدهای شیمیایی باید اثرات کشندگی بر روی ارگانیسم ها داشته باشند. مثال های روش های شیمیایی شامل موارد زیر است: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238125" algn="justLow" rtl="1">
              <a:lnSpc>
                <a:spcPct val="115000"/>
              </a:lnSpc>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جذب عمقی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238125" algn="justLow" rtl="1">
              <a:lnSpc>
                <a:spcPct val="115000"/>
              </a:lnSpc>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تجزیه شیمیایی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15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ضد عفونی سازی یا استرلیزه کردن</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15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خنثی سازی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15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جامد سازی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endParaRPr lang="fa-IR" sz="2400" dirty="0">
              <a:cs typeface="B Nazanin" panose="00000400000000000000" pitchFamily="2" charset="-78"/>
            </a:endParaRPr>
          </a:p>
        </p:txBody>
      </p:sp>
      <p:cxnSp>
        <p:nvCxnSpPr>
          <p:cNvPr id="4" name="Straight Connector 3"/>
          <p:cNvCxnSpPr/>
          <p:nvPr/>
        </p:nvCxnSpPr>
        <p:spPr>
          <a:xfrm flipH="1" flipV="1">
            <a:off x="838200" y="168089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70944085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rtl="1">
              <a:lnSpc>
                <a:spcPct val="150000"/>
              </a:lnSpc>
            </a:pPr>
            <a:r>
              <a:rPr lang="fa-IR" sz="2400" b="1"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a:t>
            </a:r>
            <a:r>
              <a:rPr lang="fa-IR" sz="2400" b="1"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روش­های پیشگیری</a:t>
            </a:r>
            <a:endParaRPr lang="en-US" sz="2400" dirty="0">
              <a:latin typeface="Calibri" panose="020F0502020204030204" pitchFamily="34" charset="0"/>
              <a:ea typeface="Calibri" panose="020F0502020204030204" pitchFamily="34" charset="0"/>
              <a:cs typeface="B Titr" panose="00000700000000000000" pitchFamily="2" charset="-78"/>
            </a:endParaRPr>
          </a:p>
          <a:p>
            <a:pPr marL="0" indent="0" algn="just" rtl="1">
              <a:lnSpc>
                <a:spcPct val="150000"/>
              </a:lnSpc>
              <a:buNone/>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اگر بتوان تماس با یک آلاینده را کنترل کرد، ریسک مواجهه کاهش پیدا کرده و نیاز به آلودگی زدایی هم کمتر می شود. نکات زیر را می توان برای پیشگیری از آلودگی در نظر داشت: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تاکید بر روش های کار کم کننده تماس با مواد خطرناک</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استفاده از تجهیزات حفاظت فردی و وسایل یکبار مصرف در صورت امکان</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lnSpc>
                <a:spcPct val="150000"/>
              </a:lnSpc>
            </a:pPr>
            <a:endParaRPr lang="fa-IR" sz="2400" dirty="0">
              <a:cs typeface="B Nazanin" panose="00000400000000000000" pitchFamily="2" charset="-78"/>
            </a:endParaRPr>
          </a:p>
        </p:txBody>
      </p:sp>
      <p:sp>
        <p:nvSpPr>
          <p:cNvPr id="4" name="Title 1"/>
          <p:cNvSpPr>
            <a:spLocks noGrp="1"/>
          </p:cNvSpPr>
          <p:nvPr>
            <p:ph type="title"/>
          </p:nvPr>
        </p:nvSpPr>
        <p:spPr/>
        <p:txBody>
          <a:bodyPr>
            <a:normAutofit/>
          </a:bodyPr>
          <a:lstStyle/>
          <a:p>
            <a:pPr algn="r" rtl="1"/>
            <a:r>
              <a:rPr lang="fa-IR" sz="40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زدایی</a:t>
            </a:r>
            <a:endParaRPr lang="en-US" sz="4000" dirty="0"/>
          </a:p>
        </p:txBody>
      </p:sp>
      <p:cxnSp>
        <p:nvCxnSpPr>
          <p:cNvPr id="5" name="Straight Connector 4"/>
          <p:cNvCxnSpPr/>
          <p:nvPr/>
        </p:nvCxnSpPr>
        <p:spPr>
          <a:xfrm flipH="1" flipV="1">
            <a:off x="838200" y="168089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8803812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rtl="1">
              <a:lnSpc>
                <a:spcPct val="115000"/>
              </a:lnSpc>
            </a:pPr>
            <a:r>
              <a:rPr lang="fa-IR" sz="2400" b="1"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آلودگی زدایی از تجهیزات حفاظت فردی</a:t>
            </a:r>
            <a:endParaRPr lang="en-US" sz="2400" dirty="0">
              <a:latin typeface="Calibri" panose="020F0502020204030204" pitchFamily="34" charset="0"/>
              <a:ea typeface="Calibri" panose="020F0502020204030204" pitchFamily="34" charset="0"/>
              <a:cs typeface="B Titr" panose="00000700000000000000" pitchFamily="2" charset="-78"/>
            </a:endParaRPr>
          </a:p>
          <a:p>
            <a:pPr marL="0" indent="0" algn="just" rtl="1">
              <a:lnSpc>
                <a:spcPct val="150000"/>
              </a:lnSpc>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 طی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در آوردن تجهیزات حفاظت فردی </a:t>
            </a:r>
            <a:r>
              <a:rPr lang="en-US"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(doffing)</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لباس ها باید طوری در آورده شوند که سطح بیرونی آنها با بدن فرد استفاده کننده تماس نداشته باشد. یک برگه ثبت استفاده از تجهیزات حفاظت فردی باید طی حادثه نگهداری شود. پرسنلی که از تجهیزات حفاظت فردی یکبار مصرف استفاده می کنند باید وارد فرایند آلودگی زدایی شده و لباس های یکبار مصرف را در آورده و درون ظروف مخصوص قرار داده و مطابق روش ضایعات خطرناک دفع شوند.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endParaRPr lang="fa-IR" dirty="0">
              <a:cs typeface="B Nazanin" panose="00000400000000000000" pitchFamily="2" charset="-78"/>
            </a:endParaRPr>
          </a:p>
        </p:txBody>
      </p:sp>
      <p:sp>
        <p:nvSpPr>
          <p:cNvPr id="4" name="Title 1"/>
          <p:cNvSpPr>
            <a:spLocks noGrp="1"/>
          </p:cNvSpPr>
          <p:nvPr>
            <p:ph type="title"/>
          </p:nvPr>
        </p:nvSpPr>
        <p:spPr/>
        <p:txBody>
          <a:bodyPr>
            <a:normAutofit/>
          </a:bodyPr>
          <a:lstStyle/>
          <a:p>
            <a:pPr algn="r" rtl="1"/>
            <a:r>
              <a:rPr lang="fa-IR" sz="40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زدایی</a:t>
            </a:r>
            <a:endParaRPr lang="en-US" sz="4000" dirty="0"/>
          </a:p>
        </p:txBody>
      </p:sp>
      <p:cxnSp>
        <p:nvCxnSpPr>
          <p:cNvPr id="5" name="Straight Connector 4"/>
          <p:cNvCxnSpPr/>
          <p:nvPr/>
        </p:nvCxnSpPr>
        <p:spPr>
          <a:xfrm flipH="1" flipV="1">
            <a:off x="838200" y="168089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6930828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5032375"/>
          </a:xfrm>
        </p:spPr>
        <p:txBody>
          <a:bodyPr anchor="ctr">
            <a:noAutofit/>
          </a:bodyPr>
          <a:lstStyle/>
          <a:p>
            <a:pPr marL="342900" lvl="0" indent="-342900" algn="just" rtl="1">
              <a:lnSpc>
                <a:spcPct val="150000"/>
              </a:lnSpc>
              <a:buFont typeface="Arial" panose="020B0604020202020204" pitchFamily="34" charset="0"/>
              <a:buChar char="-"/>
            </a:pPr>
            <a:r>
              <a:rPr lang="fa-IR" sz="25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لازم است پیش از استفاده، سازگاری فیزیکی و شیمیایی محلول های مورد استفاده در آلودگی زدایی مشخص شوند چرا که ممکن است پاک کننده ها با آلاینده ها واکنش های شیمیایی بدهند و مواد خطرناکی تولید کنند. هرگونه متد آلودگی زدایی که باعث تخریب، سایش، آسیب یا هرگونه آسیب دیگری به تجهیزات حفاظتی می شود نباید استفاده شود مگر اینکه قرار باشد که آن تجهیزات دور انداخته شده و دفع شوند.</a:t>
            </a:r>
            <a:endParaRPr lang="en-US" sz="25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Arial" panose="020B0604020202020204" pitchFamily="34" charset="0"/>
              <a:buChar char="-"/>
            </a:pPr>
            <a:r>
              <a:rPr lang="fa-IR" sz="25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آب یا سایر محلول ها برای شستن یا آبکشی باید جمع آوری شده، محدود شده و درون ظروف مخصوص جمع شده و مثل پساب های خطرناک تصفیه شود. برای تعیین نیاز به تصفیه یا روش تصفیه باید با متخصصان زیست محیطی مشورت شود</a:t>
            </a:r>
            <a:r>
              <a:rPr lang="fa-IR" sz="25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500" dirty="0">
              <a:latin typeface="Calibri" panose="020F0502020204030204" pitchFamily="34" charset="0"/>
              <a:ea typeface="Calibri" panose="020F0502020204030204" pitchFamily="34" charset="0"/>
              <a:cs typeface="B Nazanin" panose="00000400000000000000" pitchFamily="2" charset="-78"/>
            </a:endParaRPr>
          </a:p>
        </p:txBody>
      </p:sp>
      <p:sp>
        <p:nvSpPr>
          <p:cNvPr id="4" name="Title 1"/>
          <p:cNvSpPr>
            <a:spLocks noGrp="1"/>
          </p:cNvSpPr>
          <p:nvPr>
            <p:ph type="title"/>
          </p:nvPr>
        </p:nvSpPr>
        <p:spPr/>
        <p:txBody>
          <a:bodyPr>
            <a:normAutofit/>
          </a:bodyPr>
          <a:lstStyle/>
          <a:p>
            <a:pPr algn="r" rtl="1"/>
            <a:r>
              <a:rPr lang="fa-IR" sz="40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زدایی</a:t>
            </a:r>
            <a:endParaRPr lang="en-US" sz="4000" dirty="0"/>
          </a:p>
        </p:txBody>
      </p:sp>
      <p:cxnSp>
        <p:nvCxnSpPr>
          <p:cNvPr id="5" name="Straight Connector 4"/>
          <p:cNvCxnSpPr/>
          <p:nvPr/>
        </p:nvCxnSpPr>
        <p:spPr>
          <a:xfrm flipH="1" flipV="1">
            <a:off x="838200" y="168089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618137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5032375"/>
          </a:xfrm>
        </p:spPr>
        <p:txBody>
          <a:bodyPr anchor="ctr">
            <a:noAutofit/>
          </a:bodyPr>
          <a:lstStyle/>
          <a:p>
            <a:pPr marL="342900" lvl="0" indent="-342900" algn="justLow" rtl="1">
              <a:lnSpc>
                <a:spcPct val="150000"/>
              </a:lnSpc>
              <a:buFont typeface="Arial" panose="020B0604020202020204" pitchFamily="34" charset="0"/>
              <a:buChar char="-"/>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متدهای آلودگی زدایی برای حذف آلاینده های مختلف دارای درجات مختلفی از اثربخشی هستند. اثربخشی هر روشی باید طی فرایند آلودگی زدایی بخوبی بررسی شود. اگر آلودگی زدایی اثربخش نیست روش دیگری باید اجرا شود.</a:t>
            </a:r>
          </a:p>
          <a:p>
            <a:pPr marL="0" lvl="0" indent="0" algn="justLow" rtl="1">
              <a:lnSpc>
                <a:spcPct val="150000"/>
              </a:lnSpc>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 </a:t>
            </a:r>
            <a:r>
              <a:rPr lang="fa-IR" sz="2400" b="1"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پیش از آغاز آلودگی زدایی، ملاحظات زیر را باید درنظرداشت: </a:t>
            </a:r>
          </a:p>
          <a:p>
            <a:pPr marL="342900" lvl="0" indent="-342900" algn="justLow" rtl="1">
              <a:lnSpc>
                <a:spcPct val="150000"/>
              </a:lnSpc>
              <a:buFont typeface="+mj-cs"/>
              <a:buAutoNum type="arabic1Minus"/>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آیا آلودگی زدایی را می توان بصورت ایمن انجام داد؟</a:t>
            </a:r>
            <a:endParaRPr lang="en-US" sz="2400" dirty="0" smtClean="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buFont typeface="+mj-cs"/>
              <a:buAutoNum type="arabic1Minus"/>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آیا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منابع موجود برای انجام آلودگی زدایی کافی و در دسترس هستند؟ اگر خیر، از کجا باید آنها را فراهم کرد و چقدر طول می کشد که به آنها دسترسی صورت پذیرد</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sp>
        <p:nvSpPr>
          <p:cNvPr id="4" name="Title 1"/>
          <p:cNvSpPr>
            <a:spLocks noGrp="1"/>
          </p:cNvSpPr>
          <p:nvPr>
            <p:ph type="title"/>
          </p:nvPr>
        </p:nvSpPr>
        <p:spPr/>
        <p:txBody>
          <a:bodyPr>
            <a:normAutofit/>
          </a:bodyPr>
          <a:lstStyle/>
          <a:p>
            <a:pPr algn="r" rtl="1"/>
            <a:r>
              <a:rPr lang="fa-IR" sz="40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زدایی</a:t>
            </a:r>
            <a:endParaRPr lang="en-US" sz="4000" dirty="0"/>
          </a:p>
        </p:txBody>
      </p:sp>
      <p:cxnSp>
        <p:nvCxnSpPr>
          <p:cNvPr id="5" name="Straight Connector 4"/>
          <p:cNvCxnSpPr/>
          <p:nvPr/>
        </p:nvCxnSpPr>
        <p:spPr>
          <a:xfrm flipH="1" flipV="1">
            <a:off x="838200" y="168089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3854272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1" y="2104670"/>
            <a:ext cx="10515600" cy="4351338"/>
          </a:xfrm>
        </p:spPr>
        <p:txBody>
          <a:bodyPr>
            <a:normAutofit/>
          </a:bodyPr>
          <a:lstStyle/>
          <a:p>
            <a:pPr marL="0" lvl="0" indent="0" algn="just" rtl="1">
              <a:lnSpc>
                <a:spcPct val="150000"/>
              </a:lnSpc>
              <a:buNone/>
            </a:pPr>
            <a:r>
              <a:rPr lang="fa-IR" sz="2400" b="1"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معیارهای </a:t>
            </a:r>
            <a:r>
              <a:rPr lang="fa-IR" sz="2400" b="1"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مورد استفاده برای ارزیابی اثربخشی آلودگی زدایی طی عملیات شامل موارد زیر است</a:t>
            </a:r>
            <a:r>
              <a:rPr lang="fa-IR" sz="2400" b="1"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p>
          <a:p>
            <a:pPr marL="342900" lvl="0" indent="-342900" algn="just" rtl="1">
              <a:lnSpc>
                <a:spcPct val="150000"/>
              </a:lnSpc>
              <a:buFont typeface="+mj-cs"/>
              <a:buAutoNum type="arabic1Minus"/>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سطوح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آلودگی با عبور پرسنل از راهروی آلودگی زدایی کاهش می یابد.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آلودگی به هات زون و راهروی آلودگی زدایی محدود می شود.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آلودگی تا سطوح قابل قبول کاهش پیدا می کند</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sp>
        <p:nvSpPr>
          <p:cNvPr id="4" name="Title 1"/>
          <p:cNvSpPr txBox="1">
            <a:spLocks/>
          </p:cNvSpPr>
          <p:nvPr/>
        </p:nvSpPr>
        <p:spPr>
          <a:xfrm>
            <a:off x="963305" y="20782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sz="40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زدایی</a:t>
            </a:r>
            <a:endParaRPr lang="en-US" sz="4000" dirty="0"/>
          </a:p>
        </p:txBody>
      </p:sp>
      <p:cxnSp>
        <p:nvCxnSpPr>
          <p:cNvPr id="5" name="Straight Connector 4"/>
          <p:cNvCxnSpPr/>
          <p:nvPr/>
        </p:nvCxnSpPr>
        <p:spPr>
          <a:xfrm flipH="1" flipV="1">
            <a:off x="888242" y="178415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23140001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342900" lvl="0" indent="-342900">
              <a:lnSpc>
                <a:spcPct val="115000"/>
              </a:lnSpc>
            </a:pPr>
            <a:r>
              <a:rPr lang="en-US" sz="2400" b="1" dirty="0">
                <a:latin typeface="Calibri" panose="020F0502020204030204" pitchFamily="34" charset="0"/>
                <a:ea typeface="Calibri" panose="020F0502020204030204" pitchFamily="34" charset="0"/>
                <a:cs typeface="Arial" panose="020B0604020202020204" pitchFamily="34" charset="0"/>
              </a:rPr>
              <a:t/>
            </a:r>
            <a:br>
              <a:rPr lang="en-US" sz="2400" b="1" dirty="0">
                <a:latin typeface="Calibri" panose="020F0502020204030204" pitchFamily="34" charset="0"/>
                <a:ea typeface="Calibri" panose="020F0502020204030204" pitchFamily="34" charset="0"/>
                <a:cs typeface="Arial" panose="020B0604020202020204" pitchFamily="34" charset="0"/>
              </a:rPr>
            </a:br>
            <a:endParaRPr lang="fa-IR" sz="2800" b="1" dirty="0"/>
          </a:p>
        </p:txBody>
      </p:sp>
      <p:sp>
        <p:nvSpPr>
          <p:cNvPr id="3" name="Content Placeholder 2"/>
          <p:cNvSpPr>
            <a:spLocks noGrp="1"/>
          </p:cNvSpPr>
          <p:nvPr>
            <p:ph idx="1"/>
          </p:nvPr>
        </p:nvSpPr>
        <p:spPr>
          <a:xfrm>
            <a:off x="838200" y="1825624"/>
            <a:ext cx="10515600" cy="4916369"/>
          </a:xfrm>
        </p:spPr>
        <p:txBody>
          <a:bodyPr>
            <a:noAutofit/>
          </a:bodyPr>
          <a:lstStyle/>
          <a:p>
            <a:pPr marL="0" lvl="0" indent="0" algn="just" rtl="1">
              <a:lnSpc>
                <a:spcPct val="150000"/>
              </a:lnSpc>
              <a:buNone/>
            </a:pPr>
            <a:r>
              <a:rPr lang="fa-IR" sz="2400" b="1"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روش های مورد استفاده مفید در ارزیابی اثربخشی آلودگی زدایی شامل موارد زیر است:</a:t>
            </a:r>
            <a:endParaRPr lang="fa-IR" sz="2400" b="1"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مشاهده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بصری (لکه، تغییر رنگ، اثرات خوردگی و...)</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وسایل پایش [مثل دتکتورهای فتویونیزاسیون </a:t>
            </a:r>
            <a:r>
              <a:rPr lang="en-US"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(PID)</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دتکتور تیوب ها، دستگاه های پایش پرتوها، کاغذهای </a:t>
            </a:r>
            <a:r>
              <a:rPr lang="en-US"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PH</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سنج و...]</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نمونه برداری خشک (چنین نمونه برداری هایی پس از پاکسازی می تواند نشانه اثربخشی آلودگی زدایی باشد. هنگامی که یک نمونه خشک برداشته شد، باید با روش های شیمیایی در آزمایشگاه نالیز شود. نمونه برداری خشک را می توان همه از تجهیزات حفاظتی پاکسازی شده و هم روی پوست برداشت</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sp>
        <p:nvSpPr>
          <p:cNvPr id="4" name="Title 1"/>
          <p:cNvSpPr txBox="1">
            <a:spLocks/>
          </p:cNvSpPr>
          <p:nvPr/>
        </p:nvSpPr>
        <p:spPr>
          <a:xfrm>
            <a:off x="963305" y="20782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sz="40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زدایی</a:t>
            </a:r>
            <a:endParaRPr lang="en-US" sz="4000" dirty="0"/>
          </a:p>
        </p:txBody>
      </p:sp>
      <p:cxnSp>
        <p:nvCxnSpPr>
          <p:cNvPr id="5" name="Straight Connector 4"/>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12766061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a:t>
            </a:r>
            <a:r>
              <a:rPr lang="fa-IR"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زدایی</a:t>
            </a:r>
            <a:endParaRPr lang="en-US" dirty="0"/>
          </a:p>
        </p:txBody>
      </p:sp>
      <p:sp>
        <p:nvSpPr>
          <p:cNvPr id="3" name="Content Placeholder 2"/>
          <p:cNvSpPr>
            <a:spLocks noGrp="1"/>
          </p:cNvSpPr>
          <p:nvPr>
            <p:ph idx="1"/>
          </p:nvPr>
        </p:nvSpPr>
        <p:spPr/>
        <p:txBody>
          <a:bodyPr>
            <a:normAutofit lnSpcReduction="10000"/>
          </a:bodyPr>
          <a:lstStyle/>
          <a:p>
            <a:pPr marL="342900" lvl="0" indent="-342900" algn="justLow" rtl="1">
              <a:lnSpc>
                <a:spcPct val="150000"/>
              </a:lnSpc>
              <a:buFont typeface="Arial" panose="020B0604020202020204" pitchFamily="34" charset="0"/>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اجسام بزرگ تجهیزات، مثل وسایل نقلیه و کامیون ها باید از طریق شستشو، شستن با فشار بالا، بخار یا محلول های خاص پاکسازی شوند. آب یا سایر محلول های مورد استفاده برای شستشو یا آبکشی باید جمع آوری شده، آنالیز شده و مثل پساب های صنعتی تصفیه شوند. در چنین مواردی باید با کارشناسان محیط زیست مشورت شود. اگر لازم باشد تعداد زیادی از وسایل نقلیه آلودگی زدایی شوند، توصیه های زیر را باید در نظر داشت: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یک پد آلودگی زدایی بصورت ایستگاه اولیه شستشو ایجاد نمایید. پد می تواند پد سنگریزه ای، اسلب های بتونی، یا آسترهای استخری باشد. ممکن است لازم شود سیالات آلودگی زدایی جمع آوری شده و پد آلودگی زدایی باید لبه دار بوده یا دارای دایک (خاکریز) باشد و در ضمن باید دارای یک سیستم زهکشی برای جمع آوری آب باشد</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4483004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lvl="0" indent="0" algn="just" rtl="1">
              <a:lnSpc>
                <a:spcPct val="170000"/>
              </a:lnSpc>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ب-وسایل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نقلیه را چندین بار با آب و دترجنت ها شستشو بدهید. توجه ویژه ای با چرخ ها، رادیاتور، موتور و شاسی ماشین ها داشته باشید. بسته به ماهیت آلاینده، ممکن است لازم شود همه آب های آلوده جمع آوری شوند بویژه گل و لای حاصل از شستشوی شاسی ماشین ها.</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70000"/>
              </a:lnSpc>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ت-وسایل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نقلیه باید بطور کامل توسط افراد ماهر برای یافتن آسیب های مکانیکی یا الکتریکی بازرسی شوند. مناطقی که باید بیشتر مورد توجه قرار گیرند شامل ورودی های هوا، فیلترها، سیستم خنک کننده، و سیستم هایی است که با هوا کار می کنند</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sp>
        <p:nvSpPr>
          <p:cNvPr id="4" name="Title 1"/>
          <p:cNvSpPr>
            <a:spLocks noGrp="1"/>
          </p:cNvSpPr>
          <p:nvPr>
            <p:ph type="title"/>
          </p:nvPr>
        </p:nvSpPr>
        <p:spPr/>
        <p:txBody>
          <a:bodyPr/>
          <a:lstStyle/>
          <a:p>
            <a:pPr algn="r" rtl="1"/>
            <a:r>
              <a:rPr lang="fa-IR"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a:t>
            </a:r>
            <a:r>
              <a:rPr lang="fa-IR"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زدایی</a:t>
            </a:r>
            <a:endParaRPr lang="en-US" dirty="0"/>
          </a:p>
        </p:txBody>
      </p:sp>
      <p:cxnSp>
        <p:nvCxnSpPr>
          <p:cNvPr id="5" name="Straight Connector 4"/>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069947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5032376"/>
          </a:xfrm>
        </p:spPr>
        <p:txBody>
          <a:bodyPr>
            <a:noAutofit/>
          </a:bodyPr>
          <a:lstStyle/>
          <a:p>
            <a:pPr marL="0" lvl="0" indent="0" algn="just" rtl="1">
              <a:lnSpc>
                <a:spcPct val="170000"/>
              </a:lnSpc>
              <a:buNone/>
            </a:pPr>
            <a:r>
              <a:rPr lang="fa-IR" sz="22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ث-بطور </a:t>
            </a: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کامل تمام وسایل و الحاقات خارجی ماشین ها را خارج کرده و شستشو دهید. تجهیزات باید پیش از اینکه مجددا سوار شوند باید کاملا شسته شوند.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70000"/>
              </a:lnSpc>
              <a:buNone/>
            </a:pPr>
            <a:r>
              <a:rPr lang="fa-IR" sz="22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ج- تمام </a:t>
            </a: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تجهیزاتی که به آنها اسید پاشیده شده است باید هرچه سریعتر با یک ماده خنثی کننده مثل جوش شیرین شسته شده و آبکشی شوند.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70000"/>
              </a:lnSpc>
              <a:buNone/>
            </a:pPr>
            <a:r>
              <a:rPr lang="fa-IR" sz="22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ح-اگر </a:t>
            </a: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وسایل نقلیه با آلودگی های کمتری مواجه شده اند، مثلا دود و بخارات، باید در سایت آلودگی زدایی شده و سپس به کارواش فرستاده شوند. اگر خروجی کارواش ها بخوبی جمع آوری و تصفیه می شوند، انجام کارواش کفایت دارد.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70000"/>
              </a:lnSpc>
              <a:buNone/>
            </a:pPr>
            <a:r>
              <a:rPr lang="fa-IR" sz="22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خ-تایید </a:t>
            </a: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کفایت آلودگی زدایی باید شامل نمونه برداری از سطوح خارجی و آنالیز آنها در آزمایشگاه باشد.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fa-IR" sz="2200" dirty="0"/>
          </a:p>
        </p:txBody>
      </p:sp>
      <p:sp>
        <p:nvSpPr>
          <p:cNvPr id="4" name="Title 1"/>
          <p:cNvSpPr>
            <a:spLocks noGrp="1"/>
          </p:cNvSpPr>
          <p:nvPr>
            <p:ph type="title"/>
          </p:nvPr>
        </p:nvSpPr>
        <p:spPr/>
        <p:txBody>
          <a:bodyPr/>
          <a:lstStyle/>
          <a:p>
            <a:pPr algn="r" rtl="1"/>
            <a:r>
              <a:rPr lang="fa-IR"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a:t>
            </a:r>
            <a:r>
              <a:rPr lang="fa-IR"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زدایی</a:t>
            </a:r>
            <a:endParaRPr lang="en-US" dirty="0"/>
          </a:p>
        </p:txBody>
      </p:sp>
      <p:cxnSp>
        <p:nvCxnSpPr>
          <p:cNvPr id="5" name="Straight Connector 4"/>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14582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1325563"/>
          </a:xfrm>
        </p:spPr>
        <p:txBody>
          <a:bodyPr>
            <a:normAutofit/>
          </a:bodyPr>
          <a:lstStyle/>
          <a:p>
            <a:pPr algn="r" rtl="1"/>
            <a:r>
              <a:rPr lang="fa-IR" sz="4000" dirty="0" smtClean="0">
                <a:solidFill>
                  <a:srgbClr val="0070C0"/>
                </a:solidFill>
                <a:cs typeface="B Titr" panose="00000700000000000000" pitchFamily="2" charset="-78"/>
              </a:rPr>
              <a:t>مقدمه</a:t>
            </a:r>
            <a:endParaRPr lang="en-US" sz="4000" dirty="0">
              <a:solidFill>
                <a:srgbClr val="0070C0"/>
              </a:solidFill>
            </a:endParaRPr>
          </a:p>
        </p:txBody>
      </p:sp>
      <p:cxnSp>
        <p:nvCxnSpPr>
          <p:cNvPr id="11" name="Straight Connector 10"/>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2" name="Content Placeholder 1"/>
          <p:cNvSpPr>
            <a:spLocks noGrp="1"/>
          </p:cNvSpPr>
          <p:nvPr>
            <p:ph idx="1"/>
          </p:nvPr>
        </p:nvSpPr>
        <p:spPr>
          <a:xfrm>
            <a:off x="765265" y="1825625"/>
            <a:ext cx="10515600" cy="4351338"/>
          </a:xfrm>
        </p:spPr>
        <p:txBody>
          <a:bodyPr>
            <a:normAutofit/>
          </a:bodyPr>
          <a:lstStyle/>
          <a:p>
            <a:pPr indent="0" algn="just" rtl="1">
              <a:lnSpc>
                <a:spcPct val="200000"/>
              </a:lnSpc>
              <a:spcAft>
                <a:spcPts val="800"/>
              </a:spcAft>
              <a:buNone/>
            </a:pPr>
            <a:r>
              <a:rPr lang="fa-IR" sz="2400" dirty="0">
                <a:latin typeface="Calibri" panose="020F0502020204030204" pitchFamily="34" charset="0"/>
                <a:cs typeface="B Yagut" panose="00000400000000000000" pitchFamily="2" charset="-78"/>
              </a:rPr>
              <a:t>از </a:t>
            </a:r>
            <a:r>
              <a:rPr lang="fa-IR" sz="2400" dirty="0" smtClean="0">
                <a:latin typeface="Calibri" panose="020F0502020204030204" pitchFamily="34" charset="0"/>
                <a:cs typeface="B Yagut" panose="00000400000000000000" pitchFamily="2" charset="-78"/>
              </a:rPr>
              <a:t>آنجا که </a:t>
            </a:r>
            <a:r>
              <a:rPr lang="fa-IR" sz="2400" dirty="0">
                <a:latin typeface="Calibri" panose="020F0502020204030204" pitchFamily="34" charset="0"/>
                <a:cs typeface="B Yagut" panose="00000400000000000000" pitchFamily="2" charset="-78"/>
              </a:rPr>
              <a:t>بهترین شیوه برای مقابله با حوادث شیمیایی </a:t>
            </a:r>
            <a:r>
              <a:rPr lang="fa-IR" sz="2400" b="1" dirty="0">
                <a:solidFill>
                  <a:srgbClr val="C00000"/>
                </a:solidFill>
                <a:latin typeface="Calibri" panose="020F0502020204030204" pitchFamily="34" charset="0"/>
                <a:cs typeface="B Yagut" panose="00000400000000000000" pitchFamily="2" charset="-78"/>
              </a:rPr>
              <a:t>اجتناب از وقوع آن می باشد</a:t>
            </a:r>
            <a:r>
              <a:rPr lang="fa-IR" sz="2400" dirty="0">
                <a:latin typeface="Calibri" panose="020F0502020204030204" pitchFamily="34" charset="0"/>
                <a:cs typeface="B Yagut" panose="00000400000000000000" pitchFamily="2" charset="-78"/>
              </a:rPr>
              <a:t>، اجتناب از حادثه تنها وقتی امکان پذیر است که ما در مورد احتمال و پیشگیری از وقوع آن اطلاعات دقیق تر و بیشتری در اختیار داشته باشیم؛ لذا شناسايي پارامترها و عوامل دخیل در وقوع حوادث شیمیایی و مخاطرات موجود در سيستم هاي راهبري و عملياتي واحدهاي شيميايي يك امر ضروری و مهم است كه تا حد زيادي مي تواند از وقوع اين رخ داد ها جلوگيري نمايد</a:t>
            </a:r>
            <a:r>
              <a:rPr lang="en-US" sz="2400" dirty="0">
                <a:latin typeface="Calibri" panose="020F0502020204030204" pitchFamily="34" charset="0"/>
                <a:cs typeface="B Yagut" panose="00000400000000000000" pitchFamily="2" charset="-78"/>
              </a:rPr>
              <a:t>.</a:t>
            </a:r>
            <a:endParaRPr lang="en-US" sz="24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5869193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42900" lvl="0" indent="-342900" algn="justLow" rtl="1">
              <a:lnSpc>
                <a:spcPct val="150000"/>
              </a:lnSpc>
              <a:buFont typeface="Arial" panose="020B0604020202020204" pitchFamily="34" charset="0"/>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افرادی که عملیات آلودگی زدایی را انجام می دهند باید از تجهیزات حفاظت فردی مناسب استفاده کنند و ممکن است لازم شود که خودشان هم آلودگی زدایی شوند. در صورت دریافت اطلاعات تکمیلی از خطرات مواد شیمیایی، لازم است که ارتقای لازم در تجهیزات حفاظتی صورت پذیرد.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buFont typeface="Arial" panose="020B0604020202020204" pitchFamily="34" charset="0"/>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اگر افراد هرگونه علایم خستگی گرمایی یا علایم مواجهه احتمالی را از خود نشان دهند، اقدامات فوری باید برای خارج سازی تجهیزات در شرایطی انجام شود که حصول اطمینان شود که هیچ مواجهه ای با آلاینده های بیرونی وجود نخواهد داشت. این افراد باید به مراکز خدمات پزشکی اورژانس اعزام شده و بررسی های لازم روی آنها انجام شود.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endParaRPr lang="fa-IR" sz="2400" dirty="0">
              <a:cs typeface="B Nazanin" panose="00000400000000000000" pitchFamily="2" charset="-78"/>
            </a:endParaRPr>
          </a:p>
        </p:txBody>
      </p:sp>
      <p:sp>
        <p:nvSpPr>
          <p:cNvPr id="4" name="Title 1"/>
          <p:cNvSpPr>
            <a:spLocks noGrp="1"/>
          </p:cNvSpPr>
          <p:nvPr>
            <p:ph type="title"/>
          </p:nvPr>
        </p:nvSpPr>
        <p:spPr/>
        <p:txBody>
          <a:bodyPr/>
          <a:lstStyle/>
          <a:p>
            <a:pPr algn="r" rtl="1"/>
            <a:r>
              <a:rPr lang="fa-IR"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a:t>
            </a:r>
            <a:r>
              <a:rPr lang="fa-IR"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زدایی</a:t>
            </a:r>
            <a:endParaRPr lang="en-US" dirty="0"/>
          </a:p>
        </p:txBody>
      </p:sp>
      <p:cxnSp>
        <p:nvCxnSpPr>
          <p:cNvPr id="5" name="Straight Connector 4"/>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5745705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42900" lvl="0" indent="-342900" algn="just" rtl="1">
              <a:lnSpc>
                <a:spcPct val="150000"/>
              </a:lnSpc>
              <a:buFont typeface="Arial" panose="020B0604020202020204" pitchFamily="34" charset="0"/>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باید یک جلسه توجیهی برای همه افرادی که در فرایند آلودگی زدایی شرکت می کنند برگزار شود. افراد در معرض باید در خصوص علایم و اثرات مواجهات با مواد خطرناک آموزش دیده باشند. در صورت لزوم، آزمایش های پزشکی لازم برای این افراد انجام شود.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lnSpc>
                <a:spcPct val="150000"/>
              </a:lnSpc>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سوابق مواجهه افراد با مواد خطرناک باید در پرونده پزشکی افراد نگهداری شود.</a:t>
            </a:r>
            <a:endParaRPr lang="fa-IR" sz="2400" dirty="0">
              <a:cs typeface="B Nazanin" panose="00000400000000000000" pitchFamily="2" charset="-78"/>
            </a:endParaRPr>
          </a:p>
        </p:txBody>
      </p:sp>
      <p:sp>
        <p:nvSpPr>
          <p:cNvPr id="4" name="Title 1"/>
          <p:cNvSpPr>
            <a:spLocks noGrp="1"/>
          </p:cNvSpPr>
          <p:nvPr>
            <p:ph type="title"/>
          </p:nvPr>
        </p:nvSpPr>
        <p:spPr>
          <a:xfrm>
            <a:off x="838200" y="365125"/>
            <a:ext cx="10515600" cy="1325563"/>
          </a:xfrm>
        </p:spPr>
        <p:txBody>
          <a:bodyPr/>
          <a:lstStyle/>
          <a:p>
            <a:pPr algn="r" rtl="1"/>
            <a:r>
              <a:rPr lang="fa-IR"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روش های آلودگی </a:t>
            </a:r>
            <a:r>
              <a:rPr lang="fa-IR"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زدایی</a:t>
            </a:r>
            <a:endParaRPr lang="en-US" dirty="0"/>
          </a:p>
        </p:txBody>
      </p:sp>
      <p:cxnSp>
        <p:nvCxnSpPr>
          <p:cNvPr id="5" name="Straight Connector 4"/>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6627074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0" indent="0" algn="r" rtl="1">
              <a:lnSpc>
                <a:spcPct val="115000"/>
              </a:lnSpc>
              <a:tabLst>
                <a:tab pos="5657850" algn="r"/>
              </a:tabLst>
            </a:pPr>
            <a:r>
              <a:rPr lang="en-US" sz="3600" dirty="0">
                <a:solidFill>
                  <a:srgbClr val="0070C0"/>
                </a:solidFill>
                <a:latin typeface="Calibri" panose="020F0502020204030204" pitchFamily="34" charset="0"/>
                <a:ea typeface="Calibri" panose="020F0502020204030204" pitchFamily="34" charset="0"/>
                <a:cs typeface="B Titr" panose="00000700000000000000" pitchFamily="2" charset="-78"/>
              </a:rPr>
              <a:t/>
            </a:r>
            <a:br>
              <a:rPr lang="en-US" sz="3600" dirty="0">
                <a:solidFill>
                  <a:srgbClr val="0070C0"/>
                </a:solidFill>
                <a:latin typeface="Calibri" panose="020F0502020204030204" pitchFamily="34" charset="0"/>
                <a:ea typeface="Calibri" panose="020F0502020204030204" pitchFamily="34" charset="0"/>
                <a:cs typeface="B Titr" panose="00000700000000000000" pitchFamily="2" charset="-78"/>
              </a:rPr>
            </a:b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10. اندازه گیری پس از آلودگی زدایی</a:t>
            </a:r>
            <a:r>
              <a:rPr lang="en-US" sz="3600" b="1"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
            </a:r>
            <a:br>
              <a:rPr lang="en-US" sz="3600" b="1"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b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43815" indent="0" algn="just" rtl="1">
              <a:lnSpc>
                <a:spcPct val="150000"/>
              </a:lnSpc>
              <a:buNone/>
              <a:tabLst>
                <a:tab pos="5657850" algn="r"/>
              </a:tabLst>
            </a:pPr>
            <a:r>
              <a:rPr lang="ar-SA"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بایستی </a:t>
            </a: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پس از انجام آلودگی زدایی مجدداً اندازه گیری های لازم از مواد شیمیایی موجود صورت گیرد تا ایمن بودن شرایط برای انجام عمل در آن منطقه تایید </a:t>
            </a:r>
            <a:r>
              <a:rPr lang="ar-SA"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گردد.</a:t>
            </a:r>
            <a:endParaRPr lang="en-US" sz="2400" dirty="0" smtClean="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095898" y="3435532"/>
            <a:ext cx="5643154" cy="3139231"/>
          </a:xfrm>
          <a:prstGeom prst="rect">
            <a:avLst/>
          </a:prstGeom>
          <a:ln w="38100" cap="sq">
            <a:solidFill>
              <a:schemeClr val="bg2"/>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2974845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371600" lvl="3" indent="0" algn="r">
              <a:lnSpc>
                <a:spcPct val="115000"/>
              </a:lnSpc>
            </a:pPr>
            <a:r>
              <a:rPr lang="fa-IR" sz="28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11. تایید شرایط پس از آلودگی زدایی</a:t>
            </a:r>
            <a:endParaRPr lang="en-US" sz="4200" b="1"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endParaRPr>
          </a:p>
        </p:txBody>
      </p:sp>
      <p:sp>
        <p:nvSpPr>
          <p:cNvPr id="3" name="Content Placeholder 2"/>
          <p:cNvSpPr>
            <a:spLocks noGrp="1"/>
          </p:cNvSpPr>
          <p:nvPr>
            <p:ph idx="1"/>
          </p:nvPr>
        </p:nvSpPr>
        <p:spPr/>
        <p:txBody>
          <a:bodyPr>
            <a:normAutofit/>
          </a:bodyPr>
          <a:lstStyle/>
          <a:p>
            <a:pPr marL="43815" indent="0" algn="just" rtl="1">
              <a:lnSpc>
                <a:spcPct val="150000"/>
              </a:lnSpc>
              <a:buNone/>
              <a:tabLst>
                <a:tab pos="5657850" algn="r"/>
              </a:tabLst>
            </a:pP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بایستی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اندازه گیری ها ایمن بودن شرایط را تایید کنند چه از لحاظ اثرات بهداشتی و زیست محیطی ناشی از مواد شیمیایی چه از نظر پتانسیل ایجاد حادثه</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r" rtl="1">
              <a:lnSpc>
                <a:spcPct val="150000"/>
              </a:lnSpc>
              <a:buNone/>
            </a:pPr>
            <a:endParaRPr lang="fa-IR" sz="2400" dirty="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290795" y="3082834"/>
            <a:ext cx="7558599" cy="3638641"/>
          </a:xfrm>
          <a:prstGeom prst="rect">
            <a:avLst/>
          </a:prstGeom>
          <a:ln w="38100" cap="sq">
            <a:solidFill>
              <a:schemeClr val="bg2"/>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0163477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12. جمع آوری پساب و پسماندهای </a:t>
            </a:r>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شیمیایی</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43815" indent="0" algn="just" rtl="1">
              <a:lnSpc>
                <a:spcPct val="150000"/>
              </a:lnSpc>
              <a:buNone/>
              <a:tabLst>
                <a:tab pos="5657850" algn="r"/>
              </a:tabLst>
            </a:pPr>
            <a:r>
              <a:rPr lang="ar-SA"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رفع </a:t>
            </a: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آلودگی شامل انواع پساب مرتبط با حادثه شامل پساب پس از خاموش سازی آتش، نشتی ها، مواد ناشی از شست و شوی افراد و وسایل حفاظت فردی و دیگر پساب ها و پسماندها مد نظر باشد</a:t>
            </a:r>
            <a:r>
              <a:rPr lang="ar-SA" spc="-20" dirty="0" smtClean="0">
                <a:solidFill>
                  <a:srgbClr val="000000"/>
                </a:solidFill>
                <a:latin typeface="Calibri" panose="020F0502020204030204" pitchFamily="34" charset="0"/>
                <a:ea typeface="Calibri" panose="020F0502020204030204" pitchFamily="34" charset="0"/>
                <a:cs typeface="B Yagut" panose="00000400000000000000" pitchFamily="2" charset="-78"/>
              </a:rPr>
              <a:t>.</a:t>
            </a:r>
            <a:endParaRPr lang="en-US" sz="2400" dirty="0">
              <a:latin typeface="Calibri" panose="020F0502020204030204" pitchFamily="34" charset="0"/>
              <a:ea typeface="Calibri" panose="020F0502020204030204" pitchFamily="34" charset="0"/>
              <a:cs typeface="Arial" panose="020B0604020202020204" pitchFamily="34" charset="0"/>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72730346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13. گزارش به محیط زیست و مدیریت </a:t>
            </a:r>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بحران</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43815" indent="0" algn="just" rtl="1">
              <a:lnSpc>
                <a:spcPct val="150000"/>
              </a:lnSpc>
              <a:buNone/>
              <a:tabLst>
                <a:tab pos="5657850" algn="r"/>
              </a:tabLst>
            </a:pP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در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صورت انتشار آلودگی بایستی گزارش های مربوطه از طریق افراد تیم عملیات حادثه به محیط زیست و مدیریت بحران ارسال شود.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r" rtl="1">
              <a:lnSpc>
                <a:spcPct val="150000"/>
              </a:lnSpc>
              <a:buNone/>
            </a:pPr>
            <a:endParaRPr lang="fa-IR" sz="2400" dirty="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87282" y="3409307"/>
            <a:ext cx="6069335" cy="2902593"/>
          </a:xfrm>
          <a:prstGeom prst="rect">
            <a:avLst/>
          </a:prstGeom>
          <a:ln w="38100" cap="sq">
            <a:solidFill>
              <a:schemeClr val="bg2"/>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5901362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14</a:t>
            </a: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 اقدامات لازم برای پیشگیری از حادثه احتمالی بعدی</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43815" indent="0" algn="just" rtl="1">
              <a:lnSpc>
                <a:spcPct val="150000"/>
              </a:lnSpc>
              <a:buNone/>
              <a:tabLst>
                <a:tab pos="5657850" algn="r"/>
              </a:tabLst>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این اقدامات شامل دامنه گسترده­ای از اقدامات شامل ارزیابی وضعیت کارگاه ، منطقه بندی مناسب خطر، اندازه گیری های لازم ، آلودگی زدایی، اندازه گیری های بعد از آلودگی زدایی، جمع آوری پساب ها  و پسماندها ، تخلیه مواد، قطع برق، اطفاء کامل آتش، محصور سازی و بررسی سایر مخاطرات احتمالی می باشد.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50000"/>
              </a:lnSpc>
              <a:spcAft>
                <a:spcPts val="800"/>
              </a:spcAft>
              <a:buNone/>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با کسب آمادگی لازم برای مقابله با حادثه شیمیایی امکان كاهش و تقلیل تبعات ریسك حاصل می‌گردد. به محض اینكه حادثه‌ای اتفاق افتاد از پتانسیل و امكانات مناسب جهت مهار حادثه استفاده گردد. برخی از این موارد پیشگیرانه عبارتند از</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2148005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14</a:t>
            </a: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 اقدامات لازم برای پیشگیری از حادثه احتمالی بعدی</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25624"/>
            <a:ext cx="10515600" cy="5032375"/>
          </a:xfrm>
        </p:spPr>
        <p:txBody>
          <a:bodyPr>
            <a:noAutofit/>
          </a:bodyPr>
          <a:lstStyle/>
          <a:p>
            <a:pPr marL="0" indent="0" algn="just" rtl="1">
              <a:lnSpc>
                <a:spcPct val="115000"/>
              </a:lnSpc>
              <a:spcAft>
                <a:spcPts val="800"/>
              </a:spcAft>
              <a:buNone/>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حصول اطمینان از عملكرد سریع كاشف‌های حریق و حضور سریع تیم آتش‌نشانی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800"/>
              </a:spcAft>
              <a:buNone/>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حصول اطمینان از عملكرد سریع اطفاء كننده‌های خودکار حریق</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800"/>
              </a:spcAft>
              <a:buNone/>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اجرای برنامه‌های واكنش سریع</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800"/>
              </a:spcAft>
              <a:buNone/>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سامانه توقف عملیات در صورت حرارت بیش از حد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800"/>
              </a:spcAft>
              <a:buNone/>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سامانه توقف عملیات در صورت سرعت بیش از حد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800"/>
              </a:spcAft>
              <a:buNone/>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سامانه توقف عملیات در صورت فشار بیش از حد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800"/>
              </a:spcAft>
              <a:buNone/>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سامانه توقف عملیات در صورت پایین بودن سطح آب در بویلر</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Aft>
                <a:spcPts val="800"/>
              </a:spcAft>
              <a:buNone/>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قطع جریان (مواد) در صورت نشتی و بروز حریق یا انفجار</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43815" indent="0" algn="just" rtl="1">
              <a:lnSpc>
                <a:spcPct val="150000"/>
              </a:lnSpc>
              <a:buNone/>
              <a:tabLst>
                <a:tab pos="5657850" algn="r"/>
              </a:tabLst>
            </a:pP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6046961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Low" rtl="1"/>
            <a:r>
              <a:rPr lang="fa-IR" sz="40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15. پیامدهای </a:t>
            </a:r>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حادثه</a:t>
            </a:r>
            <a:endParaRPr lang="en-US" sz="40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43815" indent="0" algn="just" rtl="1">
              <a:lnSpc>
                <a:spcPct val="150000"/>
              </a:lnSpc>
              <a:buNone/>
              <a:tabLst>
                <a:tab pos="5657850" algn="r"/>
              </a:tabLst>
            </a:pP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در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ارتباط با پیامدهای حادثه پس از درج تعداد تلف شدگان، افرادی که مصدومیت نیازمند کمک های اولیه دارند درج گردد. همچنین برآورد هزینه های مستقیم همان هزینه های بیمه ای شامل هزینه مربوط به دیه، تجهیزات، دستگاه ها و غیره می باشد</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2078648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Low" rtl="1"/>
            <a:r>
              <a:rPr lang="fa-IR" sz="4000" dirty="0" smtClean="0">
                <a:solidFill>
                  <a:srgbClr val="0070C0"/>
                </a:solidFill>
                <a:latin typeface="IPT Mitra" panose="00000400000000000000" pitchFamily="2" charset="2"/>
                <a:cs typeface="B Titr" panose="00000700000000000000" pitchFamily="2" charset="-78"/>
              </a:rPr>
              <a:t>16. نوع مصدومیت</a:t>
            </a:r>
            <a:endParaRPr lang="en-US" sz="4000" dirty="0">
              <a:solidFill>
                <a:srgbClr val="0070C0"/>
              </a:solidFill>
              <a:latin typeface="IPT Mitra" panose="00000400000000000000" pitchFamily="2" charset="2"/>
              <a:cs typeface="B Titr" panose="00000700000000000000" pitchFamily="2" charset="-78"/>
            </a:endParaRPr>
          </a:p>
        </p:txBody>
      </p:sp>
      <p:sp>
        <p:nvSpPr>
          <p:cNvPr id="3" name="Content Placeholder 2"/>
          <p:cNvSpPr>
            <a:spLocks noGrp="1"/>
          </p:cNvSpPr>
          <p:nvPr>
            <p:ph idx="1"/>
          </p:nvPr>
        </p:nvSpPr>
        <p:spPr/>
        <p:txBody>
          <a:bodyPr>
            <a:normAutofit/>
          </a:bodyPr>
          <a:lstStyle/>
          <a:p>
            <a:pPr marL="43815" indent="0" algn="just" rtl="1">
              <a:lnSpc>
                <a:spcPct val="150000"/>
              </a:lnSpc>
              <a:buNone/>
              <a:tabLst>
                <a:tab pos="5657850" algn="r"/>
              </a:tabLst>
            </a:pP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نوع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مصدومیت با توجه به بررسی های کارشناسی و سوال از افراد </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ذیصلاح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شامل مسئول بهداشت حرفه </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ای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یا پزشک کارگاه و یا پرسنل اورژانس درج گردد</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742389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rtl="1"/>
            <a:r>
              <a:rPr lang="fa-IR" sz="4000" dirty="0">
                <a:solidFill>
                  <a:srgbClr val="0070C0"/>
                </a:solidFill>
                <a:cs typeface="B Titr" panose="00000700000000000000" pitchFamily="2" charset="-78"/>
              </a:rPr>
              <a:t>چک لیست </a:t>
            </a:r>
            <a:r>
              <a:rPr lang="fa-IR" sz="4000" dirty="0" smtClean="0">
                <a:solidFill>
                  <a:srgbClr val="0070C0"/>
                </a:solidFill>
                <a:cs typeface="B Titr" panose="00000700000000000000" pitchFamily="2" charset="-78"/>
              </a:rPr>
              <a:t>قبل از وقوع </a:t>
            </a:r>
            <a:r>
              <a:rPr lang="fa-IR" sz="4000" dirty="0">
                <a:solidFill>
                  <a:srgbClr val="0070C0"/>
                </a:solidFill>
                <a:cs typeface="B Titr" panose="00000700000000000000" pitchFamily="2" charset="-78"/>
              </a:rPr>
              <a:t>حوادث </a:t>
            </a:r>
            <a:r>
              <a:rPr lang="fa-IR" sz="4000" dirty="0" smtClean="0">
                <a:solidFill>
                  <a:srgbClr val="0070C0"/>
                </a:solidFill>
                <a:cs typeface="B Titr" panose="00000700000000000000" pitchFamily="2" charset="-78"/>
              </a:rPr>
              <a:t>شیمیایی</a:t>
            </a:r>
            <a:endParaRPr lang="en-US" sz="4000" dirty="0">
              <a:solidFill>
                <a:srgbClr val="0070C0"/>
              </a:solidFill>
            </a:endParaRPr>
          </a:p>
        </p:txBody>
      </p:sp>
      <p:pic>
        <p:nvPicPr>
          <p:cNvPr id="7" name="Content Placeholder 6"/>
          <p:cNvPicPr>
            <a:picLocks noGrp="1" noChangeAspect="1"/>
          </p:cNvPicPr>
          <p:nvPr>
            <p:ph sz="half" idx="1"/>
          </p:nvPr>
        </p:nvPicPr>
        <p:blipFill rotWithShape="1">
          <a:blip r:embed="rId2" cstate="email">
            <a:extLst>
              <a:ext uri="{28A0092B-C50C-407E-A947-70E740481C1C}">
                <a14:useLocalDpi xmlns:a14="http://schemas.microsoft.com/office/drawing/2010/main"/>
              </a:ext>
            </a:extLst>
          </a:blip>
          <a:srcRect/>
          <a:stretch/>
        </p:blipFill>
        <p:spPr>
          <a:xfrm>
            <a:off x="3827418" y="1851751"/>
            <a:ext cx="4129272" cy="4810306"/>
          </a:xfrm>
          <a:prstGeom prst="rect">
            <a:avLst/>
          </a:prstGeom>
          <a:ln>
            <a:solidFill>
              <a:schemeClr val="tx1"/>
            </a:solidFill>
          </a:ln>
        </p:spPr>
      </p:pic>
      <p:sp>
        <p:nvSpPr>
          <p:cNvPr id="9" name="Rounded Rectangle 8"/>
          <p:cNvSpPr/>
          <p:nvPr/>
        </p:nvSpPr>
        <p:spPr>
          <a:xfrm>
            <a:off x="8140338" y="2808515"/>
            <a:ext cx="1722120" cy="10711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fa-IR" sz="1400" dirty="0">
                <a:cs typeface="B Titr" panose="00000700000000000000" pitchFamily="2" charset="-78"/>
              </a:rPr>
              <a:t>چک لیست </a:t>
            </a:r>
            <a:r>
              <a:rPr lang="fa-IR" sz="1400" dirty="0" smtClean="0">
                <a:cs typeface="B Titr" panose="00000700000000000000" pitchFamily="2" charset="-78"/>
              </a:rPr>
              <a:t>قبل </a:t>
            </a:r>
            <a:r>
              <a:rPr lang="fa-IR" sz="1400" dirty="0">
                <a:cs typeface="B Titr" panose="00000700000000000000" pitchFamily="2" charset="-78"/>
              </a:rPr>
              <a:t>از وقوع حوادث شیمیایی</a:t>
            </a:r>
            <a:endParaRPr lang="en-US" sz="1400" dirty="0">
              <a:cs typeface="B Titr" panose="00000700000000000000" pitchFamily="2" charset="-78"/>
            </a:endParaRPr>
          </a:p>
        </p:txBody>
      </p:sp>
      <p:cxnSp>
        <p:nvCxnSpPr>
          <p:cNvPr id="11" name="Straight Connector 10"/>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8557779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dirty="0" smtClean="0">
                <a:solidFill>
                  <a:srgbClr val="0070C0"/>
                </a:solidFill>
                <a:cs typeface="B Titr" panose="00000700000000000000" pitchFamily="2" charset="-78"/>
              </a:rPr>
              <a:t>17. </a:t>
            </a: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تاریخ وقوع </a:t>
            </a:r>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حادثه</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967293"/>
            <a:ext cx="10515600" cy="4351338"/>
          </a:xfrm>
        </p:spPr>
        <p:txBody>
          <a:bodyPr anchor="t">
            <a:normAutofit/>
          </a:bodyPr>
          <a:lstStyle/>
          <a:p>
            <a:pPr marL="0" indent="0" algn="justLow" rtl="1">
              <a:buNone/>
            </a:pP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شامل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روز، ماه و سال به صورت هجری خورشیدی درج گردد.</a:t>
            </a:r>
          </a:p>
          <a:p>
            <a:pPr marL="0" indent="0" algn="r" rtl="1">
              <a:buNone/>
            </a:pPr>
            <a:endParaRPr lang="fa-IR" dirty="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50519458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18. ساعت وقوع </a:t>
            </a:r>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حادثه</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967293"/>
            <a:ext cx="10515600" cy="4351338"/>
          </a:xfrm>
        </p:spPr>
        <p:txBody>
          <a:bodyPr anchor="t">
            <a:normAutofit/>
          </a:bodyPr>
          <a:lstStyle/>
          <a:p>
            <a:pPr marL="1371600" lvl="3" indent="0" algn="just" rtl="1">
              <a:lnSpc>
                <a:spcPct val="115000"/>
              </a:lnSpc>
              <a:buNone/>
            </a:pPr>
            <a:r>
              <a:rPr lang="fa-IR" sz="28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به شیوه 24 ساعتی به همراه دقیقه درج گردد.</a:t>
            </a:r>
            <a:endParaRPr lang="en-US" sz="2800" dirty="0" smtClean="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fa-IR" dirty="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9976084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19. محل وقوع حادثه  </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indent="0" algn="just" rtl="1">
              <a:lnSpc>
                <a:spcPct val="115000"/>
              </a:lnSpc>
              <a:buNone/>
              <a:tabLst>
                <a:tab pos="5657850" algn="r"/>
              </a:tabLst>
            </a:pP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که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بسته به این که در فضای آزاد یا فضای سرپوشیده اتفاق افتاده انتخاب می شود.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endParaRPr lang="fa-IR" dirty="0">
              <a:cs typeface="B Nazanin" panose="00000400000000000000" pitchFamily="2" charset="-78"/>
            </a:endParaRPr>
          </a:p>
        </p:txBody>
      </p:sp>
      <p:cxnSp>
        <p:nvCxnSpPr>
          <p:cNvPr id="4" name="Straight Connector 3"/>
          <p:cNvCxnSpPr/>
          <p:nvPr/>
        </p:nvCxnSpPr>
        <p:spPr>
          <a:xfrm flipH="1" flipV="1">
            <a:off x="900751" y="1659203"/>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9587305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20. ماده/ مواد اصلی ایجاد کننده </a:t>
            </a:r>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حادثه</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43815" indent="0" algn="just" rtl="1">
              <a:lnSpc>
                <a:spcPct val="115000"/>
              </a:lnSpc>
              <a:buNone/>
              <a:tabLst>
                <a:tab pos="5657850" algn="r"/>
              </a:tabLst>
            </a:pPr>
            <a:r>
              <a:rPr lang="en-US" sz="2400" spc="-20" dirty="0" smtClean="0">
                <a:solidFill>
                  <a:srgbClr val="000000"/>
                </a:solidFill>
                <a:latin typeface="B Yagut" panose="00000400000000000000" pitchFamily="2" charset="-78"/>
                <a:ea typeface="Calibri" panose="020F0502020204030204" pitchFamily="34" charset="0"/>
                <a:cs typeface="B Nazanin" panose="00000400000000000000" pitchFamily="2" charset="-78"/>
              </a:rPr>
              <a:t> </a:t>
            </a:r>
            <a:r>
              <a:rPr lang="fa-IR" sz="2400" spc="-20" dirty="0" smtClean="0">
                <a:solidFill>
                  <a:srgbClr val="000000"/>
                </a:solidFill>
                <a:latin typeface="B Yagut" panose="00000400000000000000" pitchFamily="2" charset="-78"/>
                <a:ea typeface="Calibri" panose="020F0502020204030204" pitchFamily="34" charset="0"/>
                <a:cs typeface="B Nazanin" panose="00000400000000000000" pitchFamily="2" charset="-78"/>
              </a:rPr>
              <a:t>نام حداقل سه نوع از ماده/ مواد اصلی ایجاد کننده حادثه به همراه مقدار آن به کیلوگرم درج گردد.</a:t>
            </a:r>
            <a:endParaRPr lang="en-US" sz="2000" dirty="0" smtClean="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1025442" y="169337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626279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21. دلیل حادثه</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chor="t">
            <a:normAutofit/>
          </a:bodyPr>
          <a:lstStyle/>
          <a:p>
            <a:pPr marL="43815" indent="0" algn="just" rtl="1">
              <a:lnSpc>
                <a:spcPct val="115000"/>
              </a:lnSpc>
              <a:buNone/>
              <a:tabLst>
                <a:tab pos="5657850" algn="r"/>
              </a:tabLst>
            </a:pPr>
            <a:r>
              <a:rPr lang="en-US" sz="2400" spc="-20" dirty="0" smtClean="0">
                <a:solidFill>
                  <a:srgbClr val="000000"/>
                </a:solidFill>
                <a:latin typeface="B Yagut" panose="00000400000000000000" pitchFamily="2" charset="-78"/>
                <a:ea typeface="Calibri" panose="020F0502020204030204" pitchFamily="34" charset="0"/>
                <a:cs typeface="B Nazanin" panose="00000400000000000000" pitchFamily="2" charset="-78"/>
              </a:rPr>
              <a:t> </a:t>
            </a: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عمدی و غیرعمدی </a:t>
            </a:r>
            <a:r>
              <a:rPr lang="fa-IR"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بودن حادثه با بررسی های کارشناسی و پرسش از افراد ذی صلاح و حادثه درج گردد.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fa-IR" sz="2400" dirty="0">
              <a:cs typeface="B Nazanin" panose="00000400000000000000" pitchFamily="2" charset="-78"/>
            </a:endParaRPr>
          </a:p>
        </p:txBody>
      </p:sp>
      <p:cxnSp>
        <p:nvCxnSpPr>
          <p:cNvPr id="4" name="Straight Connector 3"/>
          <p:cNvCxnSpPr/>
          <p:nvPr/>
        </p:nvCxnSpPr>
        <p:spPr>
          <a:xfrm flipH="1" flipV="1">
            <a:off x="1025442" y="169337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04020360"/>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43815" algn="just" rtl="1">
              <a:lnSpc>
                <a:spcPct val="115000"/>
              </a:lnSpc>
              <a:tabLst>
                <a:tab pos="5657850" algn="r"/>
              </a:tabLst>
            </a:pPr>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22. </a:t>
            </a: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علت اصلی حادثه</a:t>
            </a:r>
            <a:endParaRPr lang="en-US" sz="5400" b="1" dirty="0">
              <a:solidFill>
                <a:srgbClr val="0070C0"/>
              </a:solidFill>
              <a:latin typeface="Times New Roman" panose="02020603050405020304" pitchFamily="18" charset="0"/>
              <a:ea typeface="Times New Roman" panose="02020603050405020304" pitchFamily="18" charset="0"/>
              <a:cs typeface="B Titr" panose="00000700000000000000" pitchFamily="2" charset="-78"/>
            </a:endParaRPr>
          </a:p>
        </p:txBody>
      </p:sp>
      <p:sp>
        <p:nvSpPr>
          <p:cNvPr id="3" name="Content Placeholder 2"/>
          <p:cNvSpPr>
            <a:spLocks noGrp="1"/>
          </p:cNvSpPr>
          <p:nvPr>
            <p:ph idx="1"/>
          </p:nvPr>
        </p:nvSpPr>
        <p:spPr/>
        <p:txBody>
          <a:bodyPr anchor="t">
            <a:normAutofit/>
          </a:bodyPr>
          <a:lstStyle/>
          <a:p>
            <a:pPr marL="43815" indent="0" algn="justLow" rtl="1">
              <a:lnSpc>
                <a:spcPct val="150000"/>
              </a:lnSpc>
              <a:buNone/>
              <a:tabLst>
                <a:tab pos="5657850" algn="r"/>
              </a:tabLst>
            </a:pP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علت </a:t>
            </a:r>
            <a:r>
              <a:rPr lang="fa-IR"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حادثه (معمولاً چند علت) با توجه به بررسی های کارشناسی از وضعیت محل ایجاد حادثه از نظر رعایت نظم و نظافت، بررسی تجهیزات و ابزار و معیوب بودن یا نبودن آن، بررسی شرایط محیطی نظیر روشنایی، شرایط جوی و سروصداها بسیار زیاد و نظایر آن و سوال از افراد ذی صلاح درج گردد</a:t>
            </a: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Low" rtl="1">
              <a:lnSpc>
                <a:spcPct val="150000"/>
              </a:lnSpc>
              <a:buNone/>
            </a:pPr>
            <a:endParaRPr lang="fa-IR" sz="2400" dirty="0">
              <a:cs typeface="B Nazanin" panose="00000400000000000000" pitchFamily="2" charset="-78"/>
            </a:endParaRPr>
          </a:p>
        </p:txBody>
      </p:sp>
      <p:cxnSp>
        <p:nvCxnSpPr>
          <p:cNvPr id="4" name="Straight Connector 3"/>
          <p:cNvCxnSpPr/>
          <p:nvPr/>
        </p:nvCxnSpPr>
        <p:spPr>
          <a:xfrm flipH="1" flipV="1">
            <a:off x="1025442" y="169337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76444485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23. </a:t>
            </a: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وجود حادثه شیمیایی </a:t>
            </a:r>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قبلی</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967293"/>
            <a:ext cx="10515600" cy="4351338"/>
          </a:xfrm>
        </p:spPr>
        <p:txBody>
          <a:bodyPr>
            <a:normAutofit/>
          </a:bodyPr>
          <a:lstStyle/>
          <a:p>
            <a:pPr marL="43815" indent="0" algn="just" rtl="1">
              <a:lnSpc>
                <a:spcPct val="150000"/>
              </a:lnSpc>
              <a:buNone/>
              <a:tabLst>
                <a:tab pos="5657850" algn="r"/>
              </a:tabLst>
            </a:pPr>
            <a:r>
              <a:rPr lang="en-US" spc="-20" dirty="0" smtClean="0">
                <a:solidFill>
                  <a:srgbClr val="000000"/>
                </a:solidFill>
                <a:latin typeface="B Yagut" panose="00000400000000000000" pitchFamily="2" charset="-78"/>
                <a:ea typeface="Calibri" panose="020F0502020204030204" pitchFamily="34" charset="0"/>
                <a:cs typeface="B Nazanin" panose="00000400000000000000" pitchFamily="2" charset="-78"/>
              </a:rPr>
              <a:t> </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در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این قسمت در صورتیکه حادثه شیمیایی قبلی منجر به فوت یا </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مصدومیت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نیازمند کمک های اولیه) وجود داشته­است، ثبت گردد.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r" rtl="1">
              <a:lnSpc>
                <a:spcPct val="150000"/>
              </a:lnSpc>
              <a:buNone/>
            </a:pPr>
            <a:endParaRPr lang="fa-IR" dirty="0">
              <a:cs typeface="B Nazanin" panose="00000400000000000000" pitchFamily="2" charset="-78"/>
            </a:endParaRPr>
          </a:p>
        </p:txBody>
      </p:sp>
      <p:cxnSp>
        <p:nvCxnSpPr>
          <p:cNvPr id="4" name="Straight Connector 3"/>
          <p:cNvCxnSpPr/>
          <p:nvPr/>
        </p:nvCxnSpPr>
        <p:spPr>
          <a:xfrm flipH="1" flipV="1">
            <a:off x="1025442" y="169337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770946105"/>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1326" y="702645"/>
            <a:ext cx="11306175" cy="1325563"/>
          </a:xfrm>
        </p:spPr>
        <p:style>
          <a:lnRef idx="2">
            <a:schemeClr val="accent1"/>
          </a:lnRef>
          <a:fillRef idx="1">
            <a:schemeClr val="lt1"/>
          </a:fillRef>
          <a:effectRef idx="0">
            <a:schemeClr val="accent1"/>
          </a:effectRef>
          <a:fontRef idx="minor">
            <a:schemeClr val="dk1"/>
          </a:fontRef>
        </p:style>
        <p:txBody>
          <a:bodyPr>
            <a:normAutofit/>
          </a:bodyPr>
          <a:lstStyle/>
          <a:p>
            <a:pPr algn="ctr" rtl="1">
              <a:lnSpc>
                <a:spcPct val="115000"/>
              </a:lnSpc>
            </a:pPr>
            <a:r>
              <a:rPr lang="fa-IR" sz="3600" b="1" spc="-20" dirty="0">
                <a:solidFill>
                  <a:schemeClr val="accent2"/>
                </a:solidFill>
                <a:latin typeface="Times New Roman" panose="02020603050405020304" pitchFamily="18" charset="0"/>
                <a:ea typeface="Calibri" panose="020F0502020204030204" pitchFamily="34" charset="0"/>
                <a:cs typeface="B Titr" panose="00000700000000000000" pitchFamily="2" charset="-78"/>
              </a:rPr>
              <a:t>پیوست 1-جدول 8-</a:t>
            </a:r>
            <a:r>
              <a:rPr lang="fa-IR" sz="3600" spc="-20" dirty="0">
                <a:solidFill>
                  <a:schemeClr val="accent2"/>
                </a:solidFill>
                <a:latin typeface="Times New Roman" panose="02020603050405020304" pitchFamily="18" charset="0"/>
                <a:ea typeface="Calibri" panose="020F0502020204030204" pitchFamily="34" charset="0"/>
                <a:cs typeface="B Titr" panose="00000700000000000000" pitchFamily="2" charset="-78"/>
              </a:rPr>
              <a:t>1: تجهيزات عملياتي برای پایش </a:t>
            </a:r>
            <a:r>
              <a:rPr lang="fa-IR" sz="3600" spc="-20" dirty="0" smtClean="0">
                <a:solidFill>
                  <a:schemeClr val="accent2"/>
                </a:solidFill>
                <a:latin typeface="Times New Roman" panose="02020603050405020304" pitchFamily="18" charset="0"/>
                <a:ea typeface="Calibri" panose="020F0502020204030204" pitchFamily="34" charset="0"/>
                <a:cs typeface="B Titr" panose="00000700000000000000" pitchFamily="2" charset="-78"/>
              </a:rPr>
              <a:t>هوا</a:t>
            </a:r>
            <a:endParaRPr lang="fa-IR" sz="3600" dirty="0">
              <a:solidFill>
                <a:schemeClr val="accent2"/>
              </a:solidFill>
              <a:cs typeface="B Titr" panose="00000700000000000000"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1477485587"/>
              </p:ext>
            </p:extLst>
          </p:nvPr>
        </p:nvGraphicFramePr>
        <p:xfrm>
          <a:off x="391467" y="2064609"/>
          <a:ext cx="11306034" cy="4206240"/>
        </p:xfrm>
        <a:graphic>
          <a:graphicData uri="http://schemas.openxmlformats.org/drawingml/2006/table">
            <a:tbl>
              <a:tblPr rtl="1" firstRow="1" firstCol="1" bandRow="1">
                <a:tableStyleId>{69012ECD-51FC-41F1-AA8D-1B2483CD663E}</a:tableStyleId>
              </a:tblPr>
              <a:tblGrid>
                <a:gridCol w="1615710">
                  <a:extLst>
                    <a:ext uri="{9D8B030D-6E8A-4147-A177-3AD203B41FA5}">
                      <a16:colId xmlns="" xmlns:a16="http://schemas.microsoft.com/office/drawing/2014/main" val="20000"/>
                    </a:ext>
                  </a:extLst>
                </a:gridCol>
                <a:gridCol w="1183756">
                  <a:extLst>
                    <a:ext uri="{9D8B030D-6E8A-4147-A177-3AD203B41FA5}">
                      <a16:colId xmlns="" xmlns:a16="http://schemas.microsoft.com/office/drawing/2014/main" val="20001"/>
                    </a:ext>
                  </a:extLst>
                </a:gridCol>
                <a:gridCol w="2329810">
                  <a:extLst>
                    <a:ext uri="{9D8B030D-6E8A-4147-A177-3AD203B41FA5}">
                      <a16:colId xmlns="" xmlns:a16="http://schemas.microsoft.com/office/drawing/2014/main" val="20002"/>
                    </a:ext>
                  </a:extLst>
                </a:gridCol>
                <a:gridCol w="1493949">
                  <a:extLst>
                    <a:ext uri="{9D8B030D-6E8A-4147-A177-3AD203B41FA5}">
                      <a16:colId xmlns="" xmlns:a16="http://schemas.microsoft.com/office/drawing/2014/main" val="20003"/>
                    </a:ext>
                  </a:extLst>
                </a:gridCol>
                <a:gridCol w="2529320">
                  <a:extLst>
                    <a:ext uri="{9D8B030D-6E8A-4147-A177-3AD203B41FA5}">
                      <a16:colId xmlns="" xmlns:a16="http://schemas.microsoft.com/office/drawing/2014/main" val="20004"/>
                    </a:ext>
                  </a:extLst>
                </a:gridCol>
                <a:gridCol w="1400124">
                  <a:extLst>
                    <a:ext uri="{9D8B030D-6E8A-4147-A177-3AD203B41FA5}">
                      <a16:colId xmlns="" xmlns:a16="http://schemas.microsoft.com/office/drawing/2014/main" val="20005"/>
                    </a:ext>
                  </a:extLst>
                </a:gridCol>
                <a:gridCol w="753365">
                  <a:extLst>
                    <a:ext uri="{9D8B030D-6E8A-4147-A177-3AD203B41FA5}">
                      <a16:colId xmlns="" xmlns:a16="http://schemas.microsoft.com/office/drawing/2014/main" val="20006"/>
                    </a:ext>
                  </a:extLst>
                </a:gridCol>
              </a:tblGrid>
              <a:tr h="169149">
                <a:tc>
                  <a:txBody>
                    <a:bodyPr/>
                    <a:lstStyle/>
                    <a:p>
                      <a:pPr algn="ctr" rtl="1">
                        <a:lnSpc>
                          <a:spcPct val="115000"/>
                        </a:lnSpc>
                        <a:spcAft>
                          <a:spcPts val="0"/>
                        </a:spcAft>
                      </a:pPr>
                      <a:r>
                        <a:rPr lang="fa-IR" sz="1600" spc="-20" dirty="0">
                          <a:effectLst/>
                          <a:cs typeface="B Nazanin" panose="00000400000000000000" pitchFamily="2" charset="-78"/>
                        </a:rPr>
                        <a:t>دستگاه</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Nazanin" panose="00000400000000000000" pitchFamily="2" charset="-78"/>
                        </a:rPr>
                        <a:t>خطرات قابل اندازه گيري</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Nazanin" panose="00000400000000000000" pitchFamily="2" charset="-78"/>
                        </a:rPr>
                        <a:t>كاربرد</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Nazanin" panose="00000400000000000000" pitchFamily="2" charset="-78"/>
                        </a:rPr>
                        <a:t>روش تشخيص</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Nazanin" panose="00000400000000000000" pitchFamily="2" charset="-78"/>
                        </a:rPr>
                        <a:t>محدوديت ها</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Nazanin" panose="00000400000000000000" pitchFamily="2" charset="-78"/>
                        </a:rPr>
                        <a:t>مراقبت و نگهداري</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Nazanin" panose="00000400000000000000" pitchFamily="2" charset="-78"/>
                        </a:rPr>
                        <a:t>زمان عملياتي</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 xmlns:a16="http://schemas.microsoft.com/office/drawing/2014/main" val="10000"/>
                  </a:ext>
                </a:extLst>
              </a:tr>
              <a:tr h="2755987">
                <a:tc>
                  <a:txBody>
                    <a:bodyPr/>
                    <a:lstStyle/>
                    <a:p>
                      <a:pPr algn="ctr" rtl="1">
                        <a:lnSpc>
                          <a:spcPct val="115000"/>
                        </a:lnSpc>
                        <a:spcAft>
                          <a:spcPts val="0"/>
                        </a:spcAft>
                      </a:pPr>
                      <a:r>
                        <a:rPr lang="fa-IR" sz="1600" spc="-20" dirty="0">
                          <a:effectLst/>
                          <a:cs typeface="B Nazanin" panose="00000400000000000000" pitchFamily="2" charset="-78"/>
                        </a:rPr>
                        <a:t>اكسيژن متر </a:t>
                      </a:r>
                      <a:r>
                        <a:rPr lang="en-US" sz="1600" spc="-20" dirty="0">
                          <a:effectLst/>
                          <a:cs typeface="B Nazanin" panose="00000400000000000000" pitchFamily="2" charset="-78"/>
                        </a:rPr>
                        <a:t>Oxygen meter</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اكسيژن</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براي تعيين غلظت اكسيژن در محيط استفاده مي شود.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قرائت غلظت اكسيژن از 0 تا 100 درصد.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در غلظت اكسيژن كمتر از 19.5 درصد به تامين هوا نياز است.</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در غلظت اكسيژن بالاي 23.5 % خطر انفجار وجود دارد.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احتياط: نتايج اندازه گيري ممكن است تحت تاثير دما و فشار، سطح </a:t>
                      </a:r>
                      <a:r>
                        <a:rPr lang="en-US" sz="1600" spc="-20" dirty="0">
                          <a:effectLst/>
                          <a:cs typeface="B Nazanin" panose="00000400000000000000" pitchFamily="2" charset="-78"/>
                        </a:rPr>
                        <a:t>CO</a:t>
                      </a:r>
                      <a:r>
                        <a:rPr lang="en-US" sz="1600" spc="-20" baseline="-25000" dirty="0">
                          <a:effectLst/>
                          <a:cs typeface="B Nazanin" panose="00000400000000000000" pitchFamily="2" charset="-78"/>
                        </a:rPr>
                        <a:t>2</a:t>
                      </a:r>
                      <a:r>
                        <a:rPr lang="fa-IR" sz="1600" spc="-20" dirty="0">
                          <a:effectLst/>
                          <a:cs typeface="B Nazanin" panose="00000400000000000000" pitchFamily="2" charset="-78"/>
                        </a:rPr>
                        <a:t> قرار گيرد. بايد پيش و پس از استفاده كاليبره شود</a:t>
                      </a:r>
                      <a:r>
                        <a:rPr lang="fa-IR" sz="1600" spc="-20" dirty="0" smtClean="0">
                          <a:effectLst/>
                          <a:cs typeface="B Nazanin" panose="00000400000000000000" pitchFamily="2" charset="-78"/>
                        </a:rPr>
                        <a:t>.</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از يك سنسور الكتروشيميايي براي اندازه گيري فشار جزيي اكسيژن در هوا و تبديل آن به درصد اكسيژن موجود استفاده مي كند.</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بايد براي اصلاح ارتفاع و فشار بارومتريك محيط، پيش از استفاده كاليبره شود.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برخي گازها بويژه اكسيد كننده ها بر قرائت اثر گذارند. دي اكسيد كربن سلول دتكتور را مسموم مي كند.</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با كاور يكبار مصرف پوشانده شود.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بر اساس دستور سازنده، محلول دتكتور عوض شود.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باتري ها پيش از انقضا تعويض شوند.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اگر در محيط ميزان </a:t>
                      </a:r>
                      <a:r>
                        <a:rPr lang="en-US" sz="1600" spc="-20" dirty="0">
                          <a:effectLst/>
                          <a:cs typeface="B Nazanin" panose="00000400000000000000" pitchFamily="2" charset="-78"/>
                        </a:rPr>
                        <a:t>CO</a:t>
                      </a:r>
                      <a:r>
                        <a:rPr lang="en-US" sz="1600" spc="-20" baseline="-25000" dirty="0">
                          <a:effectLst/>
                          <a:cs typeface="B Nazanin" panose="00000400000000000000" pitchFamily="2" charset="-78"/>
                        </a:rPr>
                        <a:t>2</a:t>
                      </a:r>
                      <a:r>
                        <a:rPr lang="fa-IR" sz="1600" spc="-20" dirty="0">
                          <a:effectLst/>
                          <a:cs typeface="B Nazanin" panose="00000400000000000000" pitchFamily="2" charset="-78"/>
                        </a:rPr>
                        <a:t> بيش از 0.5 % است، مرتب سلول دتكتور تعویض شود</a:t>
                      </a:r>
                      <a:r>
                        <a:rPr lang="fa-IR" sz="1600" spc="-20" dirty="0" smtClean="0">
                          <a:effectLst/>
                          <a:cs typeface="B Nazanin" panose="00000400000000000000" pitchFamily="2" charset="-78"/>
                        </a:rPr>
                        <a:t>.</a:t>
                      </a:r>
                      <a:endParaRPr lang="en-US" sz="1600" dirty="0">
                        <a:effectLst/>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8 تا 12 ساعت</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13881827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51028995"/>
              </p:ext>
            </p:extLst>
          </p:nvPr>
        </p:nvGraphicFramePr>
        <p:xfrm>
          <a:off x="373710" y="1471470"/>
          <a:ext cx="11317411" cy="5327904"/>
        </p:xfrm>
        <a:graphic>
          <a:graphicData uri="http://schemas.openxmlformats.org/drawingml/2006/table">
            <a:tbl>
              <a:tblPr rtl="1" firstRow="1" firstCol="1" bandRow="1">
                <a:tableStyleId>{69012ECD-51FC-41F1-AA8D-1B2483CD663E}</a:tableStyleId>
              </a:tblPr>
              <a:tblGrid>
                <a:gridCol w="1617336">
                  <a:extLst>
                    <a:ext uri="{9D8B030D-6E8A-4147-A177-3AD203B41FA5}">
                      <a16:colId xmlns="" xmlns:a16="http://schemas.microsoft.com/office/drawing/2014/main" val="20000"/>
                    </a:ext>
                  </a:extLst>
                </a:gridCol>
                <a:gridCol w="1184947">
                  <a:extLst>
                    <a:ext uri="{9D8B030D-6E8A-4147-A177-3AD203B41FA5}">
                      <a16:colId xmlns="" xmlns:a16="http://schemas.microsoft.com/office/drawing/2014/main" val="20001"/>
                    </a:ext>
                  </a:extLst>
                </a:gridCol>
                <a:gridCol w="1832346">
                  <a:extLst>
                    <a:ext uri="{9D8B030D-6E8A-4147-A177-3AD203B41FA5}">
                      <a16:colId xmlns="" xmlns:a16="http://schemas.microsoft.com/office/drawing/2014/main" val="20002"/>
                    </a:ext>
                  </a:extLst>
                </a:gridCol>
                <a:gridCol w="1616550">
                  <a:extLst>
                    <a:ext uri="{9D8B030D-6E8A-4147-A177-3AD203B41FA5}">
                      <a16:colId xmlns="" xmlns:a16="http://schemas.microsoft.com/office/drawing/2014/main" val="20003"/>
                    </a:ext>
                  </a:extLst>
                </a:gridCol>
                <a:gridCol w="2910576">
                  <a:extLst>
                    <a:ext uri="{9D8B030D-6E8A-4147-A177-3AD203B41FA5}">
                      <a16:colId xmlns="" xmlns:a16="http://schemas.microsoft.com/office/drawing/2014/main" val="20004"/>
                    </a:ext>
                  </a:extLst>
                </a:gridCol>
                <a:gridCol w="1401533">
                  <a:extLst>
                    <a:ext uri="{9D8B030D-6E8A-4147-A177-3AD203B41FA5}">
                      <a16:colId xmlns="" xmlns:a16="http://schemas.microsoft.com/office/drawing/2014/main" val="20005"/>
                    </a:ext>
                  </a:extLst>
                </a:gridCol>
                <a:gridCol w="754123">
                  <a:extLst>
                    <a:ext uri="{9D8B030D-6E8A-4147-A177-3AD203B41FA5}">
                      <a16:colId xmlns="" xmlns:a16="http://schemas.microsoft.com/office/drawing/2014/main" val="20006"/>
                    </a:ext>
                  </a:extLst>
                </a:gridCol>
              </a:tblGrid>
              <a:tr h="549503">
                <a:tc>
                  <a:txBody>
                    <a:bodyPr/>
                    <a:lstStyle/>
                    <a:p>
                      <a:pPr algn="ctr" rtl="1">
                        <a:lnSpc>
                          <a:spcPct val="115000"/>
                        </a:lnSpc>
                        <a:spcAft>
                          <a:spcPts val="0"/>
                        </a:spcAft>
                      </a:pPr>
                      <a:r>
                        <a:rPr lang="fa-IR" sz="1600" spc="-20" dirty="0">
                          <a:effectLst/>
                          <a:cs typeface="B Titr" panose="00000700000000000000" pitchFamily="2" charset="-78"/>
                        </a:rPr>
                        <a:t>دستگاه</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Titr" panose="00000700000000000000" pitchFamily="2" charset="-78"/>
                        </a:rPr>
                        <a:t>خطرات قابل اندازه گيري</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Titr" panose="00000700000000000000" pitchFamily="2" charset="-78"/>
                        </a:rPr>
                        <a:t>كاربرد</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Titr" panose="00000700000000000000" pitchFamily="2" charset="-78"/>
                        </a:rPr>
                        <a:t>روش تشخيص</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Titr" panose="00000700000000000000" pitchFamily="2" charset="-78"/>
                        </a:rPr>
                        <a:t>محدوديت ها</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Titr" panose="00000700000000000000" pitchFamily="2" charset="-78"/>
                        </a:rPr>
                        <a:t>مراقبت و نگهداري</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Titr" panose="00000700000000000000" pitchFamily="2" charset="-78"/>
                        </a:rPr>
                        <a:t>زمان عملياتي</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 xmlns:a16="http://schemas.microsoft.com/office/drawing/2014/main" val="10000"/>
                  </a:ext>
                </a:extLst>
              </a:tr>
              <a:tr h="4670773">
                <a:tc>
                  <a:txBody>
                    <a:bodyPr/>
                    <a:lstStyle/>
                    <a:p>
                      <a:pPr algn="ctr" rtl="1">
                        <a:lnSpc>
                          <a:spcPct val="115000"/>
                        </a:lnSpc>
                        <a:spcAft>
                          <a:spcPts val="0"/>
                        </a:spcAft>
                      </a:pPr>
                      <a:r>
                        <a:rPr lang="fa-IR" sz="1600" spc="-20" dirty="0">
                          <a:effectLst/>
                          <a:cs typeface="B Nazanin" panose="00000400000000000000" pitchFamily="2" charset="-78"/>
                        </a:rPr>
                        <a:t>انديكاتور گازهاي قابل سوختن</a:t>
                      </a:r>
                      <a:endParaRPr lang="en-US" sz="1600" dirty="0">
                        <a:effectLst/>
                        <a:cs typeface="B Nazanin" panose="00000400000000000000" pitchFamily="2" charset="-78"/>
                      </a:endParaRPr>
                    </a:p>
                    <a:p>
                      <a:pPr algn="ctr" rtl="0">
                        <a:lnSpc>
                          <a:spcPct val="115000"/>
                        </a:lnSpc>
                        <a:spcAft>
                          <a:spcPts val="0"/>
                        </a:spcAft>
                      </a:pPr>
                      <a:r>
                        <a:rPr lang="en-US" sz="1600" spc="-20" dirty="0">
                          <a:effectLst/>
                          <a:cs typeface="B Nazanin" panose="00000400000000000000" pitchFamily="2" charset="-78"/>
                        </a:rPr>
                        <a:t>Combustible gas</a:t>
                      </a:r>
                      <a:endParaRPr lang="en-US" sz="1600" dirty="0">
                        <a:effectLst/>
                        <a:cs typeface="B Nazanin" panose="00000400000000000000" pitchFamily="2" charset="-78"/>
                      </a:endParaRPr>
                    </a:p>
                    <a:p>
                      <a:pPr algn="ctr" rtl="1">
                        <a:lnSpc>
                          <a:spcPct val="115000"/>
                        </a:lnSpc>
                        <a:spcAft>
                          <a:spcPts val="0"/>
                        </a:spcAft>
                      </a:pPr>
                      <a:r>
                        <a:rPr lang="en-US" sz="1600" spc="-20" dirty="0">
                          <a:effectLst/>
                          <a:cs typeface="B Nazanin" panose="00000400000000000000" pitchFamily="2" charset="-78"/>
                        </a:rPr>
                        <a:t>indicator (CGI)</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a:effectLst/>
                          <a:cs typeface="B Nazanin" panose="00000400000000000000" pitchFamily="2" charset="-78"/>
                        </a:rPr>
                        <a:t>براي نمونه برداري از غلظت بخارات قابل اشتعال استفاده دارد.</a:t>
                      </a:r>
                      <a:endParaRPr lang="en-US" sz="160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قرائت آن برحسب درصد </a:t>
                      </a:r>
                      <a:r>
                        <a:rPr lang="en-US" sz="1600" spc="-20" dirty="0">
                          <a:effectLst/>
                          <a:cs typeface="B Nazanin" panose="00000400000000000000" pitchFamily="2" charset="-78"/>
                        </a:rPr>
                        <a:t>LEL</a:t>
                      </a:r>
                      <a:r>
                        <a:rPr lang="fa-IR" sz="1600" spc="-20" dirty="0">
                          <a:effectLst/>
                          <a:cs typeface="B Nazanin" panose="00000400000000000000" pitchFamily="2" charset="-78"/>
                        </a:rPr>
                        <a:t> است.</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در غلظت هاي بالاي 10 درصد </a:t>
                      </a:r>
                      <a:r>
                        <a:rPr lang="en-US" sz="1600" spc="-20" dirty="0">
                          <a:effectLst/>
                          <a:cs typeface="B Nazanin" panose="00000400000000000000" pitchFamily="2" charset="-78"/>
                        </a:rPr>
                        <a:t>LEL</a:t>
                      </a:r>
                      <a:r>
                        <a:rPr lang="fa-IR" sz="1600" spc="-20" dirty="0">
                          <a:effectLst/>
                          <a:cs typeface="B Nazanin" panose="00000400000000000000" pitchFamily="2" charset="-78"/>
                        </a:rPr>
                        <a:t> ورود به محيط مجاز نيست.</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احتياط: به كاليبراسيون دوره اي شركت سازنده نياز دارد. به همه بخارات قابل اشتعال پاسخ يكساني ندارد. ابتدا بايد اكسيژن اندازه گيري شود. </a:t>
                      </a:r>
                      <a:r>
                        <a:rPr lang="en-US" sz="1600" spc="-20" dirty="0">
                          <a:effectLst/>
                          <a:cs typeface="B Nazanin" panose="00000400000000000000" pitchFamily="2" charset="-78"/>
                        </a:rPr>
                        <a:t>CGI</a:t>
                      </a:r>
                      <a:r>
                        <a:rPr lang="fa-IR" sz="1600" spc="-20" dirty="0">
                          <a:effectLst/>
                          <a:cs typeface="B Nazanin" panose="00000400000000000000" pitchFamily="2" charset="-78"/>
                        </a:rPr>
                        <a:t> براي اندازه گيري درست ابتدا نيازمند اكسيژن كافي است. فرد استفاده كننده بايد بخوبي آموزش ديده باشد. اين تجهيزات بايد توسط افراد ماهر در سايت حادثه پيش و پس از استفاده كاليبره شوند.</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از يك فيلامنت پلاتينيوم استفاده مي كند. فيلامنت با سوزاندن گازهاي قابل اشتعال داغ مي شود و گرماي توليد شده متناسب است با غلظت گاز يا بخار.</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دقت نتايج وابسته است به تفاوت بين دماي كاليبراسيون و نمونه برداري.</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حساسيت تابعي است از تفاوت در خواص فيزيكي و شيميايي بين گاز كاليبره و گاز نامعلوم.</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فيلامنت ممكن است در اثر تركيبات خاصي مثل سيليكون ها، هاليدها و تترا اتيل سرب آسيب بيند.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محيط كم اكسيژن بر نتايج اثر گذار است.</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a:effectLst/>
                          <a:cs typeface="B Nazanin" panose="00000400000000000000" pitchFamily="2" charset="-78"/>
                        </a:rPr>
                        <a:t>شارژ و تعويض باتري.</a:t>
                      </a:r>
                      <a:endParaRPr lang="en-US" sz="1600">
                        <a:effectLst/>
                        <a:cs typeface="B Nazanin" panose="00000400000000000000" pitchFamily="2" charset="-78"/>
                      </a:endParaRPr>
                    </a:p>
                    <a:p>
                      <a:pPr algn="ctr" rtl="1">
                        <a:lnSpc>
                          <a:spcPct val="115000"/>
                        </a:lnSpc>
                        <a:spcAft>
                          <a:spcPts val="0"/>
                        </a:spcAft>
                      </a:pPr>
                      <a:r>
                        <a:rPr lang="fa-IR" sz="1600" spc="-20">
                          <a:effectLst/>
                          <a:cs typeface="B Nazanin" panose="00000400000000000000" pitchFamily="2" charset="-78"/>
                        </a:rPr>
                        <a:t>كاليبراسيون پيش از هر بار استفاده.</a:t>
                      </a:r>
                      <a:endParaRPr lang="en-US" sz="160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7" name="Title 1"/>
          <p:cNvSpPr>
            <a:spLocks noGrp="1"/>
          </p:cNvSpPr>
          <p:nvPr>
            <p:ph type="title" idx="4294967295"/>
          </p:nvPr>
        </p:nvSpPr>
        <p:spPr>
          <a:xfrm>
            <a:off x="373710" y="145907"/>
            <a:ext cx="11306175" cy="1325563"/>
          </a:xfrm>
        </p:spPr>
        <p:style>
          <a:lnRef idx="2">
            <a:schemeClr val="accent1"/>
          </a:lnRef>
          <a:fillRef idx="1">
            <a:schemeClr val="lt1"/>
          </a:fillRef>
          <a:effectRef idx="0">
            <a:schemeClr val="accent1"/>
          </a:effectRef>
          <a:fontRef idx="minor">
            <a:schemeClr val="dk1"/>
          </a:fontRef>
        </p:style>
        <p:txBody>
          <a:bodyPr>
            <a:normAutofit/>
          </a:bodyPr>
          <a:lstStyle/>
          <a:p>
            <a:pPr algn="ctr" rtl="1">
              <a:lnSpc>
                <a:spcPct val="115000"/>
              </a:lnSpc>
            </a:pPr>
            <a:r>
              <a:rPr lang="fa-IR" sz="3600" b="1" spc="-20" dirty="0">
                <a:solidFill>
                  <a:schemeClr val="accent2"/>
                </a:solidFill>
                <a:latin typeface="Times New Roman" panose="02020603050405020304" pitchFamily="18" charset="0"/>
                <a:ea typeface="Calibri" panose="020F0502020204030204" pitchFamily="34" charset="0"/>
                <a:cs typeface="B Titr" panose="00000700000000000000" pitchFamily="2" charset="-78"/>
              </a:rPr>
              <a:t>پیوست 1-جدول 8-</a:t>
            </a:r>
            <a:r>
              <a:rPr lang="fa-IR" sz="3600" spc="-20" dirty="0">
                <a:solidFill>
                  <a:schemeClr val="accent2"/>
                </a:solidFill>
                <a:latin typeface="Times New Roman" panose="02020603050405020304" pitchFamily="18" charset="0"/>
                <a:ea typeface="Calibri" panose="020F0502020204030204" pitchFamily="34" charset="0"/>
                <a:cs typeface="B Titr" panose="00000700000000000000" pitchFamily="2" charset="-78"/>
              </a:rPr>
              <a:t>1: تجهيزات عملياتي برای پایش </a:t>
            </a:r>
            <a:r>
              <a:rPr lang="fa-IR" sz="3600" spc="-20" dirty="0" smtClean="0">
                <a:solidFill>
                  <a:schemeClr val="accent2"/>
                </a:solidFill>
                <a:latin typeface="Times New Roman" panose="02020603050405020304" pitchFamily="18" charset="0"/>
                <a:ea typeface="Calibri" panose="020F0502020204030204" pitchFamily="34" charset="0"/>
                <a:cs typeface="B Titr" panose="00000700000000000000" pitchFamily="2" charset="-78"/>
              </a:rPr>
              <a:t>هوا</a:t>
            </a:r>
            <a:endParaRPr lang="fa-IR" sz="3600" dirty="0">
              <a:solidFill>
                <a:schemeClr val="accent2"/>
              </a:solidFill>
              <a:cs typeface="B Titr" panose="00000700000000000000" pitchFamily="2" charset="-78"/>
            </a:endParaRPr>
          </a:p>
        </p:txBody>
      </p:sp>
    </p:spTree>
    <p:extLst>
      <p:ext uri="{BB962C8B-B14F-4D97-AF65-F5344CB8AC3E}">
        <p14:creationId xmlns:p14="http://schemas.microsoft.com/office/powerpoint/2010/main" val="53078877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52556402"/>
              </p:ext>
            </p:extLst>
          </p:nvPr>
        </p:nvGraphicFramePr>
        <p:xfrm>
          <a:off x="512981" y="1325563"/>
          <a:ext cx="11250254" cy="5424209"/>
        </p:xfrm>
        <a:graphic>
          <a:graphicData uri="http://schemas.openxmlformats.org/drawingml/2006/table">
            <a:tbl>
              <a:tblPr rtl="1" firstRow="1" firstCol="1" bandRow="1">
                <a:tableStyleId>{69012ECD-51FC-41F1-AA8D-1B2483CD663E}</a:tableStyleId>
              </a:tblPr>
              <a:tblGrid>
                <a:gridCol w="1607738">
                  <a:extLst>
                    <a:ext uri="{9D8B030D-6E8A-4147-A177-3AD203B41FA5}">
                      <a16:colId xmlns="" xmlns:a16="http://schemas.microsoft.com/office/drawing/2014/main" val="20000"/>
                    </a:ext>
                  </a:extLst>
                </a:gridCol>
                <a:gridCol w="1177915">
                  <a:extLst>
                    <a:ext uri="{9D8B030D-6E8A-4147-A177-3AD203B41FA5}">
                      <a16:colId xmlns="" xmlns:a16="http://schemas.microsoft.com/office/drawing/2014/main" val="20001"/>
                    </a:ext>
                  </a:extLst>
                </a:gridCol>
                <a:gridCol w="1821474">
                  <a:extLst>
                    <a:ext uri="{9D8B030D-6E8A-4147-A177-3AD203B41FA5}">
                      <a16:colId xmlns="" xmlns:a16="http://schemas.microsoft.com/office/drawing/2014/main" val="20002"/>
                    </a:ext>
                  </a:extLst>
                </a:gridCol>
                <a:gridCol w="1606959">
                  <a:extLst>
                    <a:ext uri="{9D8B030D-6E8A-4147-A177-3AD203B41FA5}">
                      <a16:colId xmlns="" xmlns:a16="http://schemas.microsoft.com/office/drawing/2014/main" val="20003"/>
                    </a:ext>
                  </a:extLst>
                </a:gridCol>
                <a:gridCol w="2893304">
                  <a:extLst>
                    <a:ext uri="{9D8B030D-6E8A-4147-A177-3AD203B41FA5}">
                      <a16:colId xmlns="" xmlns:a16="http://schemas.microsoft.com/office/drawing/2014/main" val="20004"/>
                    </a:ext>
                  </a:extLst>
                </a:gridCol>
                <a:gridCol w="1393216">
                  <a:extLst>
                    <a:ext uri="{9D8B030D-6E8A-4147-A177-3AD203B41FA5}">
                      <a16:colId xmlns="" xmlns:a16="http://schemas.microsoft.com/office/drawing/2014/main" val="20005"/>
                    </a:ext>
                  </a:extLst>
                </a:gridCol>
                <a:gridCol w="749648">
                  <a:extLst>
                    <a:ext uri="{9D8B030D-6E8A-4147-A177-3AD203B41FA5}">
                      <a16:colId xmlns="" xmlns:a16="http://schemas.microsoft.com/office/drawing/2014/main" val="20006"/>
                    </a:ext>
                  </a:extLst>
                </a:gridCol>
              </a:tblGrid>
              <a:tr h="593939">
                <a:tc>
                  <a:txBody>
                    <a:bodyPr/>
                    <a:lstStyle/>
                    <a:p>
                      <a:pPr algn="ctr" rtl="1">
                        <a:lnSpc>
                          <a:spcPct val="115000"/>
                        </a:lnSpc>
                        <a:spcAft>
                          <a:spcPts val="0"/>
                        </a:spcAft>
                      </a:pPr>
                      <a:r>
                        <a:rPr lang="fa-IR" sz="1600" spc="-20" dirty="0">
                          <a:effectLst/>
                          <a:cs typeface="B Titr" panose="00000700000000000000" pitchFamily="2" charset="-78"/>
                        </a:rPr>
                        <a:t>دستگاه</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a:effectLst/>
                          <a:cs typeface="B Titr" panose="00000700000000000000" pitchFamily="2" charset="-78"/>
                        </a:rPr>
                        <a:t>خطرات قابل اندازه گيري</a:t>
                      </a:r>
                      <a:endParaRPr lang="en-US" sz="160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a:effectLst/>
                          <a:cs typeface="B Titr" panose="00000700000000000000" pitchFamily="2" charset="-78"/>
                        </a:rPr>
                        <a:t>كاربرد</a:t>
                      </a:r>
                      <a:endParaRPr lang="en-US" sz="160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Titr" panose="00000700000000000000" pitchFamily="2" charset="-78"/>
                        </a:rPr>
                        <a:t>روش تشخيص</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a:effectLst/>
                          <a:cs typeface="B Titr" panose="00000700000000000000" pitchFamily="2" charset="-78"/>
                        </a:rPr>
                        <a:t>محدوديت ها</a:t>
                      </a:r>
                      <a:endParaRPr lang="en-US" sz="160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a:effectLst/>
                          <a:cs typeface="B Titr" panose="00000700000000000000" pitchFamily="2" charset="-78"/>
                        </a:rPr>
                        <a:t>مراقبت و نگهداري</a:t>
                      </a:r>
                      <a:endParaRPr lang="en-US" sz="160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600" spc="-20" dirty="0">
                          <a:effectLst/>
                          <a:cs typeface="B Titr" panose="00000700000000000000" pitchFamily="2" charset="-78"/>
                        </a:rPr>
                        <a:t>زمان عملياتي</a:t>
                      </a:r>
                      <a:endParaRPr lang="en-US" sz="16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 xmlns:a16="http://schemas.microsoft.com/office/drawing/2014/main" val="10000"/>
                  </a:ext>
                </a:extLst>
              </a:tr>
              <a:tr h="2415135">
                <a:tc>
                  <a:txBody>
                    <a:bodyPr/>
                    <a:lstStyle/>
                    <a:p>
                      <a:pPr algn="ctr" rtl="1">
                        <a:lnSpc>
                          <a:spcPct val="115000"/>
                        </a:lnSpc>
                        <a:spcAft>
                          <a:spcPts val="0"/>
                        </a:spcAft>
                      </a:pPr>
                      <a:r>
                        <a:rPr lang="fa-IR" sz="1600" spc="-20" dirty="0">
                          <a:effectLst/>
                          <a:cs typeface="B Nazanin" panose="00000400000000000000" pitchFamily="2" charset="-78"/>
                        </a:rPr>
                        <a:t>دتكتور تيوب­هاي رنگ سنجي</a:t>
                      </a:r>
                      <a:endParaRPr lang="en-US" sz="1600" dirty="0">
                        <a:effectLst/>
                        <a:cs typeface="B Nazanin" panose="00000400000000000000" pitchFamily="2" charset="-78"/>
                      </a:endParaRPr>
                    </a:p>
                    <a:p>
                      <a:pPr algn="ctr" rtl="0">
                        <a:lnSpc>
                          <a:spcPct val="115000"/>
                        </a:lnSpc>
                        <a:spcAft>
                          <a:spcPts val="0"/>
                        </a:spcAft>
                      </a:pPr>
                      <a:r>
                        <a:rPr lang="en-US" sz="1600" spc="-20" dirty="0">
                          <a:effectLst/>
                          <a:cs typeface="B Nazanin" panose="00000400000000000000" pitchFamily="2" charset="-78"/>
                        </a:rPr>
                        <a:t>Colorimetric</a:t>
                      </a:r>
                      <a:endParaRPr lang="en-US" sz="1600" dirty="0">
                        <a:effectLst/>
                        <a:cs typeface="B Nazanin" panose="00000400000000000000" pitchFamily="2" charset="-78"/>
                      </a:endParaRPr>
                    </a:p>
                    <a:p>
                      <a:pPr algn="ctr" rtl="1">
                        <a:lnSpc>
                          <a:spcPct val="115000"/>
                        </a:lnSpc>
                        <a:spcAft>
                          <a:spcPts val="0"/>
                        </a:spcAft>
                      </a:pPr>
                      <a:r>
                        <a:rPr lang="en-US" sz="1600" spc="-20" dirty="0">
                          <a:effectLst/>
                          <a:cs typeface="B Nazanin" panose="00000400000000000000" pitchFamily="2" charset="-78"/>
                        </a:rPr>
                        <a:t>Detector Tubes</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گازها و بخارات خاص</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a:effectLst/>
                          <a:cs typeface="B Nazanin" panose="00000400000000000000" pitchFamily="2" charset="-78"/>
                        </a:rPr>
                        <a:t>غلظت گازها و بخارات خاص را اندازه گيري مي كند.</a:t>
                      </a:r>
                      <a:endParaRPr lang="en-US" sz="160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تركيبات با معرف شيميايي درون لوله واكنش داده و تغييرات رنگي در آن ايجاد مي كنند كه طول رنگ ايجاد شده متناسب است با غلظت آلاينده در محيط.</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a:effectLst/>
                          <a:cs typeface="B Nazanin" panose="00000400000000000000" pitchFamily="2" charset="-78"/>
                        </a:rPr>
                        <a:t>غلظت اندازه گيري شده با لوله هاي سازنده هاي مختلف ممكن است فرق كنند.</a:t>
                      </a:r>
                      <a:endParaRPr lang="en-US" sz="1600">
                        <a:effectLst/>
                        <a:cs typeface="B Nazanin" panose="00000400000000000000" pitchFamily="2" charset="-78"/>
                      </a:endParaRPr>
                    </a:p>
                    <a:p>
                      <a:pPr algn="ctr" rtl="1">
                        <a:lnSpc>
                          <a:spcPct val="115000"/>
                        </a:lnSpc>
                        <a:spcAft>
                          <a:spcPts val="0"/>
                        </a:spcAft>
                      </a:pPr>
                      <a:r>
                        <a:rPr lang="fa-IR" sz="1600" spc="-20">
                          <a:effectLst/>
                          <a:cs typeface="B Nazanin" panose="00000400000000000000" pitchFamily="2" charset="-78"/>
                        </a:rPr>
                        <a:t>بسياري از مواد شيميايي با هم تداخل مي كنند.</a:t>
                      </a:r>
                      <a:endParaRPr lang="en-US" sz="1600">
                        <a:effectLst/>
                        <a:cs typeface="B Nazanin" panose="00000400000000000000" pitchFamily="2" charset="-78"/>
                      </a:endParaRPr>
                    </a:p>
                    <a:p>
                      <a:pPr algn="ctr" rtl="1">
                        <a:lnSpc>
                          <a:spcPct val="115000"/>
                        </a:lnSpc>
                        <a:spcAft>
                          <a:spcPts val="0"/>
                        </a:spcAft>
                      </a:pPr>
                      <a:r>
                        <a:rPr lang="fa-IR" sz="1600" spc="-20">
                          <a:effectLst/>
                          <a:cs typeface="B Nazanin" panose="00000400000000000000" pitchFamily="2" charset="-78"/>
                        </a:rPr>
                        <a:t>تحت تاثير دما، فشار و رطوبت هستند.</a:t>
                      </a:r>
                      <a:endParaRPr lang="en-US" sz="1600">
                        <a:effectLst/>
                        <a:cs typeface="B Nazanin" panose="00000400000000000000" pitchFamily="2" charset="-78"/>
                      </a:endParaRPr>
                    </a:p>
                    <a:p>
                      <a:pPr algn="ctr" rtl="1">
                        <a:lnSpc>
                          <a:spcPct val="115000"/>
                        </a:lnSpc>
                        <a:spcAft>
                          <a:spcPts val="0"/>
                        </a:spcAft>
                      </a:pPr>
                      <a:r>
                        <a:rPr lang="fa-IR" sz="1600" spc="-20">
                          <a:effectLst/>
                          <a:cs typeface="B Nazanin" panose="00000400000000000000" pitchFamily="2" charset="-78"/>
                        </a:rPr>
                        <a:t>داراي طول عمر محدود بوده و بايد تاريخ اعتبار آنها پيش از استفاده بررسي شود.</a:t>
                      </a:r>
                      <a:endParaRPr lang="en-US" sz="160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a:effectLst/>
                          <a:cs typeface="B Nazanin" panose="00000400000000000000" pitchFamily="2" charset="-78"/>
                        </a:rPr>
                        <a:t>پمپ ها بايد بصورت دوره اي براي نشت يابي چك شوند.</a:t>
                      </a:r>
                      <a:endParaRPr lang="en-US" sz="1600">
                        <a:effectLst/>
                        <a:cs typeface="B Nazanin" panose="00000400000000000000" pitchFamily="2" charset="-78"/>
                      </a:endParaRPr>
                    </a:p>
                    <a:p>
                      <a:pPr algn="ctr" rtl="1">
                        <a:lnSpc>
                          <a:spcPct val="115000"/>
                        </a:lnSpc>
                        <a:spcAft>
                          <a:spcPts val="0"/>
                        </a:spcAft>
                      </a:pPr>
                      <a:r>
                        <a:rPr lang="fa-IR" sz="1600" spc="-20">
                          <a:effectLst/>
                          <a:cs typeface="B Nazanin" panose="00000400000000000000" pitchFamily="2" charset="-78"/>
                        </a:rPr>
                        <a:t>از دتكتورهايي كه قبلا شكسته شده اند نبايد استفاده كرد.</a:t>
                      </a:r>
                      <a:endParaRPr lang="en-US" sz="1600">
                        <a:effectLst/>
                        <a:cs typeface="B Nazanin" panose="00000400000000000000" pitchFamily="2" charset="-78"/>
                      </a:endParaRPr>
                    </a:p>
                    <a:p>
                      <a:pPr algn="ctr" rtl="1">
                        <a:lnSpc>
                          <a:spcPct val="115000"/>
                        </a:lnSpc>
                        <a:spcAft>
                          <a:spcPts val="0"/>
                        </a:spcAft>
                      </a:pPr>
                      <a:r>
                        <a:rPr lang="fa-IR" sz="1600" spc="-20">
                          <a:effectLst/>
                          <a:cs typeface="B Nazanin" panose="00000400000000000000" pitchFamily="2" charset="-78"/>
                        </a:rPr>
                        <a:t>قبل از استفاده بايد در يخچال نگهداري شوند.</a:t>
                      </a:r>
                      <a:endParaRPr lang="en-US" sz="160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الزاما فوري</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415135">
                <a:tc>
                  <a:txBody>
                    <a:bodyPr/>
                    <a:lstStyle/>
                    <a:p>
                      <a:pPr algn="ctr" rtl="1">
                        <a:lnSpc>
                          <a:spcPct val="115000"/>
                        </a:lnSpc>
                        <a:spcAft>
                          <a:spcPts val="0"/>
                        </a:spcAft>
                      </a:pPr>
                      <a:r>
                        <a:rPr lang="fa-IR" sz="1600" spc="-20" dirty="0">
                          <a:effectLst/>
                          <a:cs typeface="B Nazanin" panose="00000400000000000000" pitchFamily="2" charset="-78"/>
                        </a:rPr>
                        <a:t>دتكتورهاي يونيزاسيون شعله</a:t>
                      </a:r>
                      <a:endParaRPr lang="en-US" sz="1600" dirty="0">
                        <a:effectLst/>
                        <a:cs typeface="B Nazanin" panose="00000400000000000000" pitchFamily="2" charset="-78"/>
                      </a:endParaRPr>
                    </a:p>
                    <a:p>
                      <a:pPr algn="ctr" rtl="1">
                        <a:lnSpc>
                          <a:spcPct val="115000"/>
                        </a:lnSpc>
                        <a:spcAft>
                          <a:spcPts val="0"/>
                        </a:spcAft>
                      </a:pPr>
                      <a:r>
                        <a:rPr lang="en-US" sz="1600" spc="-20" dirty="0">
                          <a:effectLst/>
                          <a:cs typeface="B Nazanin" panose="00000400000000000000" pitchFamily="2" charset="-78"/>
                        </a:rPr>
                        <a:t>Flame ionization</a:t>
                      </a:r>
                      <a:endParaRPr lang="en-US" sz="1600" dirty="0">
                        <a:effectLst/>
                        <a:cs typeface="B Nazanin" panose="00000400000000000000" pitchFamily="2" charset="-78"/>
                      </a:endParaRPr>
                    </a:p>
                    <a:p>
                      <a:pPr algn="ctr" rtl="1">
                        <a:lnSpc>
                          <a:spcPct val="115000"/>
                        </a:lnSpc>
                        <a:spcAft>
                          <a:spcPts val="0"/>
                        </a:spcAft>
                      </a:pPr>
                      <a:r>
                        <a:rPr lang="en-US" sz="1600" spc="-20" dirty="0">
                          <a:effectLst/>
                          <a:cs typeface="B Nazanin" panose="00000400000000000000" pitchFamily="2" charset="-78"/>
                        </a:rPr>
                        <a:t>detector (FID)</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بسياري از گازها و بخارات آلي</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در مورد </a:t>
                      </a:r>
                      <a:r>
                        <a:rPr lang="en-US" sz="1600" spc="-20" dirty="0">
                          <a:effectLst/>
                          <a:cs typeface="B Nazanin" panose="00000400000000000000" pitchFamily="2" charset="-78"/>
                        </a:rPr>
                        <a:t>Survey</a:t>
                      </a:r>
                      <a:r>
                        <a:rPr lang="fa-IR" sz="1600" spc="-20" dirty="0">
                          <a:effectLst/>
                          <a:cs typeface="B Nazanin" panose="00000400000000000000" pitchFamily="2" charset="-78"/>
                        </a:rPr>
                        <a:t> غلظت كل بسياري از گازها و بخارات آلي را مي سنجد. در مود گاز كروماتوگرافي، تركيبات خاص را شناسايي و اندازه گيري مي كند.</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گازها و بخارات در يك شعله يونيزه مي شوند. جريان حاصله متناسب است با اتم هاي كربن موجود.</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گازها و بخارات غير آلي را دتكت نمي كند.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حساسيت آن وابسته به تركيب است.</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در دماهاي كمتر از 40 درجه فارنهايت نبايد استفاده شوند.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شناسايي مطلق تركيبات را انجام نمي دهد.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در محيط هاي با غلظت هاي بالاي آلاينده يا كمبود اكسيژن نيازمند اصلاح سيستم هستند.</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در رطوبت بالا قابليت اعتماد آن كم است.</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تعويض يا شارژ باتري ها.</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تست نشت.</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نگهداري دستگاه طبق دستور سازنده.</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600" spc="-20" dirty="0">
                          <a:effectLst/>
                          <a:cs typeface="B Nazanin" panose="00000400000000000000" pitchFamily="2" charset="-78"/>
                        </a:rPr>
                        <a:t>8 ساعت.</a:t>
                      </a:r>
                      <a:endParaRPr lang="en-US" sz="1600" dirty="0">
                        <a:effectLst/>
                        <a:cs typeface="B Nazanin" panose="00000400000000000000" pitchFamily="2" charset="-78"/>
                      </a:endParaRPr>
                    </a:p>
                    <a:p>
                      <a:pPr algn="ctr" rtl="1">
                        <a:lnSpc>
                          <a:spcPct val="115000"/>
                        </a:lnSpc>
                        <a:spcAft>
                          <a:spcPts val="0"/>
                        </a:spcAft>
                      </a:pPr>
                      <a:r>
                        <a:rPr lang="fa-IR" sz="1600" spc="-20" dirty="0">
                          <a:effectLst/>
                          <a:cs typeface="B Nazanin" panose="00000400000000000000" pitchFamily="2" charset="-78"/>
                        </a:rPr>
                        <a:t>3 ساعت با ركوردر چارت</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bl>
          </a:graphicData>
        </a:graphic>
      </p:graphicFrame>
      <p:sp>
        <p:nvSpPr>
          <p:cNvPr id="7" name="Title 1"/>
          <p:cNvSpPr>
            <a:spLocks noGrp="1"/>
          </p:cNvSpPr>
          <p:nvPr>
            <p:ph type="title"/>
          </p:nvPr>
        </p:nvSpPr>
        <p:spPr>
          <a:xfrm>
            <a:off x="457201" y="0"/>
            <a:ext cx="11306034" cy="1325563"/>
          </a:xfrm>
        </p:spPr>
        <p:style>
          <a:lnRef idx="2">
            <a:schemeClr val="accent1"/>
          </a:lnRef>
          <a:fillRef idx="1">
            <a:schemeClr val="lt1"/>
          </a:fillRef>
          <a:effectRef idx="0">
            <a:schemeClr val="accent1"/>
          </a:effectRef>
          <a:fontRef idx="minor">
            <a:schemeClr val="dk1"/>
          </a:fontRef>
        </p:style>
        <p:txBody>
          <a:bodyPr>
            <a:normAutofit/>
          </a:bodyPr>
          <a:lstStyle/>
          <a:p>
            <a:pPr algn="ctr" rtl="1">
              <a:lnSpc>
                <a:spcPct val="115000"/>
              </a:lnSpc>
            </a:pPr>
            <a:r>
              <a:rPr lang="fa-IR" sz="3600" b="1" spc="-20" dirty="0">
                <a:solidFill>
                  <a:schemeClr val="accent2"/>
                </a:solidFill>
                <a:latin typeface="Times New Roman" panose="02020603050405020304" pitchFamily="18" charset="0"/>
                <a:ea typeface="Calibri" panose="020F0502020204030204" pitchFamily="34" charset="0"/>
                <a:cs typeface="B Titr" panose="00000700000000000000" pitchFamily="2" charset="-78"/>
              </a:rPr>
              <a:t>پیوست 1-جدول 8-</a:t>
            </a:r>
            <a:r>
              <a:rPr lang="fa-IR" sz="3600" spc="-20" dirty="0">
                <a:solidFill>
                  <a:schemeClr val="accent2"/>
                </a:solidFill>
                <a:latin typeface="Times New Roman" panose="02020603050405020304" pitchFamily="18" charset="0"/>
                <a:ea typeface="Calibri" panose="020F0502020204030204" pitchFamily="34" charset="0"/>
                <a:cs typeface="B Titr" panose="00000700000000000000" pitchFamily="2" charset="-78"/>
              </a:rPr>
              <a:t>1: تجهيزات عملياتي برای پایش </a:t>
            </a:r>
            <a:r>
              <a:rPr lang="fa-IR" sz="3600" spc="-20" dirty="0" smtClean="0">
                <a:solidFill>
                  <a:schemeClr val="accent2"/>
                </a:solidFill>
                <a:latin typeface="Times New Roman" panose="02020603050405020304" pitchFamily="18" charset="0"/>
                <a:ea typeface="Calibri" panose="020F0502020204030204" pitchFamily="34" charset="0"/>
                <a:cs typeface="B Titr" panose="00000700000000000000" pitchFamily="2" charset="-78"/>
              </a:rPr>
              <a:t>هوا</a:t>
            </a:r>
            <a:endParaRPr lang="fa-IR" sz="3600" dirty="0">
              <a:solidFill>
                <a:schemeClr val="accent2"/>
              </a:solidFill>
              <a:cs typeface="B Titr" panose="00000700000000000000" pitchFamily="2" charset="-78"/>
            </a:endParaRPr>
          </a:p>
        </p:txBody>
      </p:sp>
    </p:spTree>
    <p:extLst>
      <p:ext uri="{BB962C8B-B14F-4D97-AF65-F5344CB8AC3E}">
        <p14:creationId xmlns:p14="http://schemas.microsoft.com/office/powerpoint/2010/main" val="30579362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rtl="1"/>
            <a:r>
              <a:rPr lang="fa-IR" sz="4000" dirty="0">
                <a:solidFill>
                  <a:srgbClr val="0070C0"/>
                </a:solidFill>
                <a:cs typeface="B Titr" panose="00000700000000000000" pitchFamily="2" charset="-78"/>
              </a:rPr>
              <a:t>چک لیست </a:t>
            </a:r>
            <a:r>
              <a:rPr lang="fa-IR" sz="4000" dirty="0" smtClean="0">
                <a:solidFill>
                  <a:srgbClr val="0070C0"/>
                </a:solidFill>
                <a:cs typeface="B Titr" panose="00000700000000000000" pitchFamily="2" charset="-78"/>
              </a:rPr>
              <a:t>بعد از وقوع </a:t>
            </a:r>
            <a:r>
              <a:rPr lang="fa-IR" sz="4000" dirty="0">
                <a:solidFill>
                  <a:srgbClr val="0070C0"/>
                </a:solidFill>
                <a:cs typeface="B Titr" panose="00000700000000000000" pitchFamily="2" charset="-78"/>
              </a:rPr>
              <a:t>حوادث </a:t>
            </a:r>
            <a:r>
              <a:rPr lang="fa-IR" sz="4000" dirty="0" smtClean="0">
                <a:solidFill>
                  <a:srgbClr val="0070C0"/>
                </a:solidFill>
                <a:cs typeface="B Titr" panose="00000700000000000000" pitchFamily="2" charset="-78"/>
              </a:rPr>
              <a:t>شیمیایی و فرم درس آموز</a:t>
            </a:r>
            <a:endParaRPr lang="en-US" sz="4000" dirty="0">
              <a:solidFill>
                <a:srgbClr val="0070C0"/>
              </a:solidFill>
            </a:endParaRPr>
          </a:p>
        </p:txBody>
      </p:sp>
      <p:pic>
        <p:nvPicPr>
          <p:cNvPr id="8" name="Content Placeholder 7"/>
          <p:cNvPicPr>
            <a:picLocks noGrp="1" noChangeAspect="1"/>
          </p:cNvPicPr>
          <p:nvPr>
            <p:ph sz="half" idx="2"/>
          </p:nvPr>
        </p:nvPicPr>
        <p:blipFill rotWithShape="1">
          <a:blip r:embed="rId2" cstate="email">
            <a:extLst>
              <a:ext uri="{28A0092B-C50C-407E-A947-70E740481C1C}">
                <a14:useLocalDpi xmlns:a14="http://schemas.microsoft.com/office/drawing/2010/main"/>
              </a:ext>
            </a:extLst>
          </a:blip>
          <a:srcRect/>
          <a:stretch/>
        </p:blipFill>
        <p:spPr>
          <a:xfrm>
            <a:off x="2090057" y="1917065"/>
            <a:ext cx="3709852" cy="4705804"/>
          </a:xfrm>
          <a:prstGeom prst="rect">
            <a:avLst/>
          </a:prstGeom>
          <a:ln>
            <a:solidFill>
              <a:schemeClr val="tx1"/>
            </a:solidFill>
          </a:ln>
        </p:spPr>
      </p:pic>
      <p:sp>
        <p:nvSpPr>
          <p:cNvPr id="9" name="Rounded Rectangle 8"/>
          <p:cNvSpPr/>
          <p:nvPr/>
        </p:nvSpPr>
        <p:spPr>
          <a:xfrm>
            <a:off x="10165080" y="2651761"/>
            <a:ext cx="1428206" cy="8752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fa-IR" sz="1400" dirty="0" smtClean="0">
                <a:cs typeface="B Titr" panose="00000700000000000000" pitchFamily="2" charset="-78"/>
              </a:rPr>
              <a:t>فرم درس آموزی از رخداد شیمیایی</a:t>
            </a:r>
            <a:endParaRPr lang="en-US" sz="1400" dirty="0">
              <a:cs typeface="B Titr" panose="00000700000000000000" pitchFamily="2" charset="-78"/>
            </a:endParaRPr>
          </a:p>
        </p:txBody>
      </p:sp>
      <p:sp>
        <p:nvSpPr>
          <p:cNvPr id="10" name="Rounded Rectangle 9"/>
          <p:cNvSpPr/>
          <p:nvPr/>
        </p:nvSpPr>
        <p:spPr>
          <a:xfrm>
            <a:off x="404307" y="2651761"/>
            <a:ext cx="1545770" cy="11625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fa-IR" sz="1400" dirty="0" smtClean="0">
                <a:cs typeface="B Titr" panose="00000700000000000000" pitchFamily="2" charset="-78"/>
              </a:rPr>
              <a:t>چک لیست بعد از وقوع حوادث شیمیایی</a:t>
            </a:r>
            <a:endParaRPr lang="en-US" sz="1400" dirty="0">
              <a:cs typeface="B Titr" panose="00000700000000000000" pitchFamily="2" charset="-78"/>
            </a:endParaRPr>
          </a:p>
        </p:txBody>
      </p:sp>
      <p:cxnSp>
        <p:nvCxnSpPr>
          <p:cNvPr id="11" name="Straight Connector 10"/>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07183" y="1917065"/>
            <a:ext cx="3723521" cy="4705804"/>
          </a:xfrm>
          <a:prstGeom prst="rect">
            <a:avLst/>
          </a:prstGeom>
          <a:ln>
            <a:solidFill>
              <a:schemeClr val="tx1"/>
            </a:solidFill>
          </a:ln>
        </p:spPr>
      </p:pic>
    </p:spTree>
    <p:extLst>
      <p:ext uri="{BB962C8B-B14F-4D97-AF65-F5344CB8AC3E}">
        <p14:creationId xmlns:p14="http://schemas.microsoft.com/office/powerpoint/2010/main" val="215468048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455239430"/>
              </p:ext>
            </p:extLst>
          </p:nvPr>
        </p:nvGraphicFramePr>
        <p:xfrm>
          <a:off x="277091" y="1491818"/>
          <a:ext cx="11610835" cy="5194386"/>
        </p:xfrm>
        <a:graphic>
          <a:graphicData uri="http://schemas.openxmlformats.org/drawingml/2006/table">
            <a:tbl>
              <a:tblPr rtl="1" firstRow="1" firstCol="1" bandRow="1">
                <a:tableStyleId>{69012ECD-51FC-41F1-AA8D-1B2483CD663E}</a:tableStyleId>
              </a:tblPr>
              <a:tblGrid>
                <a:gridCol w="1659269">
                  <a:extLst>
                    <a:ext uri="{9D8B030D-6E8A-4147-A177-3AD203B41FA5}">
                      <a16:colId xmlns="" xmlns:a16="http://schemas.microsoft.com/office/drawing/2014/main" val="20000"/>
                    </a:ext>
                  </a:extLst>
                </a:gridCol>
                <a:gridCol w="1215668">
                  <a:extLst>
                    <a:ext uri="{9D8B030D-6E8A-4147-A177-3AD203B41FA5}">
                      <a16:colId xmlns="" xmlns:a16="http://schemas.microsoft.com/office/drawing/2014/main" val="20001"/>
                    </a:ext>
                  </a:extLst>
                </a:gridCol>
                <a:gridCol w="1879853">
                  <a:extLst>
                    <a:ext uri="{9D8B030D-6E8A-4147-A177-3AD203B41FA5}">
                      <a16:colId xmlns="" xmlns:a16="http://schemas.microsoft.com/office/drawing/2014/main" val="20002"/>
                    </a:ext>
                  </a:extLst>
                </a:gridCol>
                <a:gridCol w="1658462">
                  <a:extLst>
                    <a:ext uri="{9D8B030D-6E8A-4147-A177-3AD203B41FA5}">
                      <a16:colId xmlns="" xmlns:a16="http://schemas.microsoft.com/office/drawing/2014/main" val="20003"/>
                    </a:ext>
                  </a:extLst>
                </a:gridCol>
                <a:gridCol w="2579074">
                  <a:extLst>
                    <a:ext uri="{9D8B030D-6E8A-4147-A177-3AD203B41FA5}">
                      <a16:colId xmlns="" xmlns:a16="http://schemas.microsoft.com/office/drawing/2014/main" val="20004"/>
                    </a:ext>
                  </a:extLst>
                </a:gridCol>
                <a:gridCol w="1844832">
                  <a:extLst>
                    <a:ext uri="{9D8B030D-6E8A-4147-A177-3AD203B41FA5}">
                      <a16:colId xmlns="" xmlns:a16="http://schemas.microsoft.com/office/drawing/2014/main" val="20005"/>
                    </a:ext>
                  </a:extLst>
                </a:gridCol>
                <a:gridCol w="773677">
                  <a:extLst>
                    <a:ext uri="{9D8B030D-6E8A-4147-A177-3AD203B41FA5}">
                      <a16:colId xmlns="" xmlns:a16="http://schemas.microsoft.com/office/drawing/2014/main" val="20006"/>
                    </a:ext>
                  </a:extLst>
                </a:gridCol>
              </a:tblGrid>
              <a:tr h="513699">
                <a:tc>
                  <a:txBody>
                    <a:bodyPr/>
                    <a:lstStyle/>
                    <a:p>
                      <a:pPr algn="ctr" rtl="1">
                        <a:lnSpc>
                          <a:spcPct val="115000"/>
                        </a:lnSpc>
                        <a:spcAft>
                          <a:spcPts val="0"/>
                        </a:spcAft>
                      </a:pPr>
                      <a:r>
                        <a:rPr lang="fa-IR" sz="1400" spc="-20" dirty="0">
                          <a:effectLst/>
                          <a:cs typeface="B Titr" panose="00000700000000000000" pitchFamily="2" charset="-78"/>
                        </a:rPr>
                        <a:t>دستگاه</a:t>
                      </a:r>
                      <a:endParaRPr lang="en-US" sz="14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400" spc="-20" dirty="0">
                          <a:effectLst/>
                          <a:cs typeface="B Titr" panose="00000700000000000000" pitchFamily="2" charset="-78"/>
                        </a:rPr>
                        <a:t>خطرات قابل اندازه گيري</a:t>
                      </a:r>
                      <a:endParaRPr lang="en-US" sz="14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400" spc="-20" dirty="0">
                          <a:effectLst/>
                          <a:cs typeface="B Titr" panose="00000700000000000000" pitchFamily="2" charset="-78"/>
                        </a:rPr>
                        <a:t>كاربرد</a:t>
                      </a:r>
                      <a:endParaRPr lang="en-US" sz="14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400" spc="-20" dirty="0">
                          <a:effectLst/>
                          <a:cs typeface="B Titr" panose="00000700000000000000" pitchFamily="2" charset="-78"/>
                        </a:rPr>
                        <a:t>روش تشخيص</a:t>
                      </a:r>
                      <a:endParaRPr lang="en-US" sz="14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400" spc="-20" dirty="0">
                          <a:effectLst/>
                          <a:cs typeface="B Titr" panose="00000700000000000000" pitchFamily="2" charset="-78"/>
                        </a:rPr>
                        <a:t>محدوديت ها</a:t>
                      </a:r>
                      <a:endParaRPr lang="en-US" sz="14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400" spc="-20" dirty="0">
                          <a:effectLst/>
                          <a:cs typeface="B Titr" panose="00000700000000000000" pitchFamily="2" charset="-78"/>
                        </a:rPr>
                        <a:t>مراقبت و نگهداري</a:t>
                      </a:r>
                      <a:endParaRPr lang="en-US" sz="14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rtl="1">
                        <a:lnSpc>
                          <a:spcPct val="115000"/>
                        </a:lnSpc>
                        <a:spcAft>
                          <a:spcPts val="0"/>
                        </a:spcAft>
                      </a:pPr>
                      <a:r>
                        <a:rPr lang="fa-IR" sz="1400" spc="-20" dirty="0">
                          <a:effectLst/>
                          <a:cs typeface="B Titr" panose="00000700000000000000" pitchFamily="2" charset="-78"/>
                        </a:rPr>
                        <a:t>زمان عملياتي</a:t>
                      </a:r>
                      <a:endParaRPr lang="en-US" sz="1400" dirty="0">
                        <a:effectLst/>
                        <a:latin typeface="Calibri" panose="020F0502020204030204" pitchFamily="34" charset="0"/>
                        <a:ea typeface="Calibri" panose="020F0502020204030204" pitchFamily="34" charset="0"/>
                        <a:cs typeface="B Titr" panose="000007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 xmlns:a16="http://schemas.microsoft.com/office/drawing/2014/main" val="10000"/>
                  </a:ext>
                </a:extLst>
              </a:tr>
              <a:tr h="1998447">
                <a:tc>
                  <a:txBody>
                    <a:bodyPr/>
                    <a:lstStyle/>
                    <a:p>
                      <a:pPr algn="ctr" rtl="1">
                        <a:lnSpc>
                          <a:spcPct val="100000"/>
                        </a:lnSpc>
                        <a:spcAft>
                          <a:spcPts val="0"/>
                        </a:spcAft>
                      </a:pPr>
                      <a:r>
                        <a:rPr lang="fa-IR" sz="1600" spc="-20" dirty="0">
                          <a:effectLst/>
                          <a:cs typeface="B Nazanin" panose="00000400000000000000" pitchFamily="2" charset="-78"/>
                        </a:rPr>
                        <a:t>اسپكتروفتومتر مادون قرمز</a:t>
                      </a:r>
                      <a:endParaRPr lang="en-US" sz="1600" dirty="0">
                        <a:effectLst/>
                        <a:cs typeface="B Nazanin" panose="00000400000000000000" pitchFamily="2" charset="-78"/>
                      </a:endParaRPr>
                    </a:p>
                    <a:p>
                      <a:pPr algn="ctr" rtl="1">
                        <a:lnSpc>
                          <a:spcPct val="100000"/>
                        </a:lnSpc>
                        <a:spcAft>
                          <a:spcPts val="0"/>
                        </a:spcAft>
                      </a:pPr>
                      <a:r>
                        <a:rPr lang="en-US" sz="1600" spc="-20" dirty="0">
                          <a:effectLst/>
                          <a:cs typeface="B Nazanin" panose="00000400000000000000" pitchFamily="2" charset="-78"/>
                        </a:rPr>
                        <a:t>Infrared (IR)</a:t>
                      </a:r>
                      <a:endParaRPr lang="en-US" sz="1600" dirty="0">
                        <a:effectLst/>
                        <a:cs typeface="B Nazanin" panose="00000400000000000000" pitchFamily="2" charset="-78"/>
                      </a:endParaRPr>
                    </a:p>
                    <a:p>
                      <a:pPr algn="ctr" rtl="1">
                        <a:lnSpc>
                          <a:spcPct val="100000"/>
                        </a:lnSpc>
                        <a:spcAft>
                          <a:spcPts val="0"/>
                        </a:spcAft>
                      </a:pPr>
                      <a:r>
                        <a:rPr lang="en-US" sz="1600" spc="-20" dirty="0">
                          <a:effectLst/>
                          <a:cs typeface="B Nazanin" panose="00000400000000000000" pitchFamily="2" charset="-78"/>
                        </a:rPr>
                        <a:t>spectrophotometer</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بسياري از گازها و بخارات</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غلظت هاي گازها و بخارات را بر اساس روش هاي اسپكتروفتومتري اندازه گيري مي كند.</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فركانس هاي مختلف </a:t>
                      </a:r>
                      <a:r>
                        <a:rPr lang="en-US" sz="1600" spc="-20" dirty="0">
                          <a:effectLst/>
                          <a:cs typeface="B Nazanin" panose="00000400000000000000" pitchFamily="2" charset="-78"/>
                        </a:rPr>
                        <a:t>IR</a:t>
                      </a:r>
                      <a:r>
                        <a:rPr lang="fa-IR" sz="1600" spc="-20" dirty="0">
                          <a:effectLst/>
                          <a:cs typeface="B Nazanin" panose="00000400000000000000" pitchFamily="2" charset="-78"/>
                        </a:rPr>
                        <a:t> را از نمونه عبور مي دهد. فركانس هاي جذب شده براي هر تركيب اختصاصي هستند</a:t>
                      </a:r>
                      <a:r>
                        <a:rPr lang="fa-IR" sz="1600" spc="-20" dirty="0" smtClean="0">
                          <a:effectLst/>
                          <a:cs typeface="B Nazanin" panose="00000400000000000000" pitchFamily="2" charset="-78"/>
                        </a:rPr>
                        <a:t>.</a:t>
                      </a:r>
                      <a:r>
                        <a:rPr lang="fa-IR" sz="1600" dirty="0">
                          <a:effectLst/>
                          <a:cs typeface="B Nazanin" panose="00000400000000000000" pitchFamily="2" charset="-78"/>
                        </a:rPr>
                        <a:t> </a:t>
                      </a:r>
                      <a:endParaRPr lang="en-US" sz="1600" dirty="0">
                        <a:effectLst/>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بايد نتايج تكرار شوند.</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نيازمند برق 115 ولت مستقيم است.</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براي استفاده در اتمسفرهاي خطرناك مناسب نيست</a:t>
                      </a:r>
                      <a:r>
                        <a:rPr lang="fa-IR" sz="1600" spc="-20" dirty="0" smtClean="0">
                          <a:effectLst/>
                          <a:cs typeface="B Nazanin" panose="00000400000000000000" pitchFamily="2" charset="-78"/>
                        </a:rPr>
                        <a:t>.</a:t>
                      </a:r>
                      <a:r>
                        <a:rPr lang="fa-IR" sz="1600" spc="-20" dirty="0">
                          <a:effectLst/>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شارژ و تعويض به موقع باتري ها.</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نظافت مرتب پنجره لامپ.</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نظافت مرتب ابزار كمكي.</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10 تا 15 ساعت</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2577348">
                <a:tc>
                  <a:txBody>
                    <a:bodyPr/>
                    <a:lstStyle/>
                    <a:p>
                      <a:pPr algn="ctr" rtl="1">
                        <a:lnSpc>
                          <a:spcPct val="100000"/>
                        </a:lnSpc>
                        <a:spcAft>
                          <a:spcPts val="0"/>
                        </a:spcAft>
                      </a:pPr>
                      <a:r>
                        <a:rPr lang="fa-IR" sz="1600" spc="-20" dirty="0">
                          <a:effectLst/>
                          <a:cs typeface="B Nazanin" panose="00000400000000000000" pitchFamily="2" charset="-78"/>
                        </a:rPr>
                        <a:t>دتكتور فتويونيزاسيون ماوراي بنفش</a:t>
                      </a:r>
                      <a:endParaRPr lang="en-US" sz="1600" dirty="0">
                        <a:effectLst/>
                        <a:cs typeface="B Nazanin" panose="00000400000000000000" pitchFamily="2" charset="-78"/>
                      </a:endParaRPr>
                    </a:p>
                    <a:p>
                      <a:pPr algn="ctr" rtl="1">
                        <a:lnSpc>
                          <a:spcPct val="100000"/>
                        </a:lnSpc>
                        <a:spcAft>
                          <a:spcPts val="0"/>
                        </a:spcAft>
                      </a:pPr>
                      <a:r>
                        <a:rPr lang="en-US" sz="1600" spc="-20" dirty="0">
                          <a:effectLst/>
                          <a:cs typeface="B Nazanin" panose="00000400000000000000" pitchFamily="2" charset="-78"/>
                        </a:rPr>
                        <a:t>Ultraviolet (UV)</a:t>
                      </a:r>
                      <a:endParaRPr lang="en-US" sz="1600" dirty="0">
                        <a:effectLst/>
                        <a:cs typeface="B Nazanin" panose="00000400000000000000" pitchFamily="2" charset="-78"/>
                      </a:endParaRPr>
                    </a:p>
                    <a:p>
                      <a:pPr algn="ctr" rtl="1">
                        <a:lnSpc>
                          <a:spcPct val="100000"/>
                        </a:lnSpc>
                        <a:spcAft>
                          <a:spcPts val="0"/>
                        </a:spcAft>
                      </a:pPr>
                      <a:r>
                        <a:rPr lang="en-US" sz="1600" spc="-20" dirty="0">
                          <a:effectLst/>
                          <a:cs typeface="B Nazanin" panose="00000400000000000000" pitchFamily="2" charset="-78"/>
                        </a:rPr>
                        <a:t>Photo ionization</a:t>
                      </a:r>
                      <a:endParaRPr lang="en-US" sz="1600" dirty="0">
                        <a:effectLst/>
                        <a:cs typeface="B Nazanin" panose="00000400000000000000" pitchFamily="2" charset="-78"/>
                      </a:endParaRPr>
                    </a:p>
                    <a:p>
                      <a:pPr algn="ctr" rtl="1">
                        <a:lnSpc>
                          <a:spcPct val="100000"/>
                        </a:lnSpc>
                        <a:spcAft>
                          <a:spcPts val="0"/>
                        </a:spcAft>
                      </a:pPr>
                      <a:r>
                        <a:rPr lang="en-US" sz="1600" spc="-20" dirty="0">
                          <a:effectLst/>
                          <a:cs typeface="B Nazanin" panose="00000400000000000000" pitchFamily="2" charset="-78"/>
                        </a:rPr>
                        <a:t>detector (PID)</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بسياري از گازها و بخارات آلي و تعدادي غير آلي</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غلظت كل مواد را نشان مي دهد.</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اگر پراب هاي متعدد موجود باشد براي مواد مختلف همزمان استفاده مي شود.</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مولكول هاي آلاينده توسط </a:t>
                      </a:r>
                      <a:r>
                        <a:rPr lang="en-US" sz="1600" spc="-20" dirty="0">
                          <a:effectLst/>
                          <a:cs typeface="B Nazanin" panose="00000400000000000000" pitchFamily="2" charset="-78"/>
                        </a:rPr>
                        <a:t>UV</a:t>
                      </a:r>
                      <a:r>
                        <a:rPr lang="fa-IR" sz="1600" spc="-20" dirty="0">
                          <a:effectLst/>
                          <a:cs typeface="B Nazanin" panose="00000400000000000000" pitchFamily="2" charset="-78"/>
                        </a:rPr>
                        <a:t> يونيزه شده و ميزان جريان توليد شده متناسب خواهد بود با غلظت آلاينده.</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algn="ctr" rtl="1">
                        <a:lnSpc>
                          <a:spcPct val="100000"/>
                        </a:lnSpc>
                        <a:spcAft>
                          <a:spcPts val="0"/>
                        </a:spcAft>
                      </a:pPr>
                      <a:r>
                        <a:rPr lang="fa-IR" sz="1600" spc="-20" dirty="0">
                          <a:effectLst/>
                          <a:cs typeface="B Nazanin" panose="00000400000000000000" pitchFamily="2" charset="-78"/>
                        </a:rPr>
                        <a:t>متان را تشخيص نمي دهد.</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اگر پراب از انرژي كمتري نسبت به انرژي يونيزاسيون ماده استفاده كند آنرا تشخيص نمي دهد.</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ساير منابع ولتاژ با اندازه گيري تداخل ايجاد مي كند.</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مواد كلرينه را براحتي يونيزه نمي كند.</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رطوبت بالا و پايين بر نتايج اثرگذار است.</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نتايج تحت تاثير غبارات در محيط قرار مي گيرد.</a:t>
                      </a:r>
                      <a:endParaRPr lang="en-US" sz="1600" dirty="0">
                        <a:effectLst/>
                        <a:cs typeface="B Nazanin" panose="00000400000000000000" pitchFamily="2" charset="-78"/>
                      </a:endParaRPr>
                    </a:p>
                    <a:p>
                      <a:pPr algn="ctr" rtl="1">
                        <a:lnSpc>
                          <a:spcPct val="100000"/>
                        </a:lnSpc>
                        <a:spcAft>
                          <a:spcPts val="0"/>
                        </a:spcAft>
                      </a:pPr>
                      <a:r>
                        <a:rPr lang="fa-IR" sz="1600" spc="-20" dirty="0">
                          <a:effectLst/>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marL="457200" algn="ctr" rtl="1">
                        <a:lnSpc>
                          <a:spcPct val="100000"/>
                        </a:lnSpc>
                        <a:spcAft>
                          <a:spcPts val="0"/>
                        </a:spcAft>
                      </a:pPr>
                      <a:r>
                        <a:rPr lang="fa-IR" sz="1600" spc="-20" dirty="0">
                          <a:effectLst/>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tc>
                  <a:txBody>
                    <a:bodyPr/>
                    <a:lstStyle/>
                    <a:p>
                      <a:pPr marL="457200" algn="ctr" rtl="1">
                        <a:lnSpc>
                          <a:spcPct val="100000"/>
                        </a:lnSpc>
                        <a:spcAft>
                          <a:spcPts val="0"/>
                        </a:spcAft>
                      </a:pPr>
                      <a:r>
                        <a:rPr lang="fa-IR" sz="1600" spc="-20" dirty="0">
                          <a:effectLst/>
                          <a:cs typeface="B Nazanin" panose="00000400000000000000" pitchFamily="2" charset="-78"/>
                        </a:rPr>
                        <a:t> </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18804" marR="18804"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bl>
          </a:graphicData>
        </a:graphic>
      </p:graphicFrame>
      <p:sp>
        <p:nvSpPr>
          <p:cNvPr id="7" name="Title 1"/>
          <p:cNvSpPr>
            <a:spLocks noGrp="1"/>
          </p:cNvSpPr>
          <p:nvPr>
            <p:ph type="title"/>
          </p:nvPr>
        </p:nvSpPr>
        <p:spPr>
          <a:xfrm>
            <a:off x="277090" y="166255"/>
            <a:ext cx="11610835" cy="1325563"/>
          </a:xfrm>
        </p:spPr>
        <p:style>
          <a:lnRef idx="2">
            <a:schemeClr val="accent1"/>
          </a:lnRef>
          <a:fillRef idx="1">
            <a:schemeClr val="lt1"/>
          </a:fillRef>
          <a:effectRef idx="0">
            <a:schemeClr val="accent1"/>
          </a:effectRef>
          <a:fontRef idx="minor">
            <a:schemeClr val="dk1"/>
          </a:fontRef>
        </p:style>
        <p:txBody>
          <a:bodyPr>
            <a:normAutofit/>
          </a:bodyPr>
          <a:lstStyle/>
          <a:p>
            <a:pPr algn="ctr" rtl="1">
              <a:lnSpc>
                <a:spcPct val="115000"/>
              </a:lnSpc>
            </a:pPr>
            <a:r>
              <a:rPr lang="fa-IR" sz="3600" b="1" spc="-20" dirty="0">
                <a:solidFill>
                  <a:schemeClr val="accent2"/>
                </a:solidFill>
                <a:latin typeface="Times New Roman" panose="02020603050405020304" pitchFamily="18" charset="0"/>
                <a:ea typeface="Calibri" panose="020F0502020204030204" pitchFamily="34" charset="0"/>
                <a:cs typeface="B Titr" panose="00000700000000000000" pitchFamily="2" charset="-78"/>
              </a:rPr>
              <a:t>پیوست 1-جدول 8-</a:t>
            </a:r>
            <a:r>
              <a:rPr lang="fa-IR" sz="3600" spc="-20" dirty="0">
                <a:solidFill>
                  <a:schemeClr val="accent2"/>
                </a:solidFill>
                <a:latin typeface="Times New Roman" panose="02020603050405020304" pitchFamily="18" charset="0"/>
                <a:ea typeface="Calibri" panose="020F0502020204030204" pitchFamily="34" charset="0"/>
                <a:cs typeface="B Titr" panose="00000700000000000000" pitchFamily="2" charset="-78"/>
              </a:rPr>
              <a:t>1: تجهيزات عملياتي برای پایش </a:t>
            </a:r>
            <a:r>
              <a:rPr lang="fa-IR" sz="3600" spc="-20" dirty="0" smtClean="0">
                <a:solidFill>
                  <a:schemeClr val="accent2"/>
                </a:solidFill>
                <a:latin typeface="Times New Roman" panose="02020603050405020304" pitchFamily="18" charset="0"/>
                <a:ea typeface="Calibri" panose="020F0502020204030204" pitchFamily="34" charset="0"/>
                <a:cs typeface="B Titr" panose="00000700000000000000" pitchFamily="2" charset="-78"/>
              </a:rPr>
              <a:t>هوا</a:t>
            </a:r>
            <a:endParaRPr lang="fa-IR" sz="3600" dirty="0">
              <a:solidFill>
                <a:schemeClr val="accent2"/>
              </a:solidFill>
              <a:cs typeface="B Titr" panose="00000700000000000000" pitchFamily="2" charset="-78"/>
            </a:endParaRPr>
          </a:p>
        </p:txBody>
      </p:sp>
    </p:spTree>
    <p:extLst>
      <p:ext uri="{BB962C8B-B14F-4D97-AF65-F5344CB8AC3E}">
        <p14:creationId xmlns:p14="http://schemas.microsoft.com/office/powerpoint/2010/main" val="90908584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2244436"/>
            <a:ext cx="12192000" cy="116378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rtl="1"/>
            <a:r>
              <a:rPr lang="fa-IR" sz="4000" b="1" kern="0" spc="-20" dirty="0" smtClean="0">
                <a:solidFill>
                  <a:srgbClr val="000000"/>
                </a:solidFill>
                <a:latin typeface="Calibri Light" panose="020F0302020204030204" pitchFamily="34" charset="0"/>
                <a:cs typeface="B Titr" panose="00000700000000000000" pitchFamily="2" charset="-78"/>
              </a:rPr>
              <a:t>فرم درس آموز</a:t>
            </a:r>
            <a:endParaRPr lang="en-US" sz="4000" dirty="0"/>
          </a:p>
        </p:txBody>
      </p:sp>
    </p:spTree>
    <p:extLst>
      <p:ext uri="{BB962C8B-B14F-4D97-AF65-F5344CB8AC3E}">
        <p14:creationId xmlns:p14="http://schemas.microsoft.com/office/powerpoint/2010/main" val="321328776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r" rtl="1"/>
            <a:r>
              <a:rPr lang="fa-IR" sz="4000" dirty="0">
                <a:solidFill>
                  <a:srgbClr val="0070C0"/>
                </a:solidFill>
                <a:cs typeface="B Titr" panose="00000700000000000000" pitchFamily="2" charset="-78"/>
              </a:rPr>
              <a:t>فرم  درس آموزی  از رخداد </a:t>
            </a:r>
            <a:r>
              <a:rPr lang="fa-IR" sz="4000" dirty="0" smtClean="0">
                <a:solidFill>
                  <a:srgbClr val="0070C0"/>
                </a:solidFill>
                <a:cs typeface="B Titr" panose="00000700000000000000" pitchFamily="2" charset="-78"/>
              </a:rPr>
              <a:t>شیمیایی</a:t>
            </a:r>
            <a:endParaRPr lang="en-US" sz="4000" dirty="0">
              <a:solidFill>
                <a:srgbClr val="0070C0"/>
              </a:solidFill>
              <a:cs typeface="B Titr" panose="00000700000000000000" pitchFamily="2" charset="-78"/>
            </a:endParaRPr>
          </a:p>
        </p:txBody>
      </p:sp>
      <p:sp>
        <p:nvSpPr>
          <p:cNvPr id="5" name="Content Placeholder 4"/>
          <p:cNvSpPr>
            <a:spLocks noGrp="1"/>
          </p:cNvSpPr>
          <p:nvPr>
            <p:ph idx="1"/>
          </p:nvPr>
        </p:nvSpPr>
        <p:spPr/>
        <p:txBody>
          <a:bodyPr anchor="t">
            <a:normAutofit/>
          </a:bodyPr>
          <a:lstStyle/>
          <a:p>
            <a:pPr marL="0" indent="0" algn="justLow" rtl="1">
              <a:lnSpc>
                <a:spcPct val="150000"/>
              </a:lnSpc>
              <a:buNone/>
            </a:pPr>
            <a:r>
              <a:rPr lang="ar-SA" sz="2400" dirty="0">
                <a:cs typeface="B Nazanin" panose="00000400000000000000" pitchFamily="2" charset="-78"/>
              </a:rPr>
              <a:t>به منظور درس آموزی از هر رخداد شیمیایی و بررسی علت های مستقیم، غیر مستقیم و ریشه ای آن و ارائه پیشنهادات اصلاحی و توصیه ای برای پیشگیری از وقوع موارد مشابه "فرم درس آموزی حوادث شیمیایی" طراحی شده </a:t>
            </a:r>
            <a:r>
              <a:rPr lang="ar-SA" sz="2400" dirty="0" smtClean="0">
                <a:cs typeface="B Nazanin" panose="00000400000000000000" pitchFamily="2" charset="-78"/>
              </a:rPr>
              <a:t>است</a:t>
            </a:r>
            <a:r>
              <a:rPr lang="fa-IR" sz="2400" dirty="0" smtClean="0">
                <a:cs typeface="B Nazanin" panose="00000400000000000000" pitchFamily="2" charset="-78"/>
              </a:rPr>
              <a:t>.</a:t>
            </a:r>
          </a:p>
          <a:p>
            <a:pPr marL="0" indent="0" algn="justLow" rtl="1">
              <a:lnSpc>
                <a:spcPct val="150000"/>
              </a:lnSpc>
              <a:buNone/>
            </a:pPr>
            <a:r>
              <a:rPr lang="ar-SA" sz="2400" dirty="0" smtClean="0">
                <a:cs typeface="B Nazanin" panose="00000400000000000000" pitchFamily="2" charset="-78"/>
              </a:rPr>
              <a:t> این </a:t>
            </a:r>
            <a:r>
              <a:rPr lang="ar-SA" sz="2400" dirty="0">
                <a:cs typeface="B Nazanin" panose="00000400000000000000" pitchFamily="2" charset="-78"/>
              </a:rPr>
              <a:t>فرم باید ظرف مدت حداکثر یک هفته پس از وقوع رخداد شیمیایی توسط بازرسان بهداشت حرفه ای تکمیل و به مرکز سلامت محیط و کار </a:t>
            </a:r>
            <a:r>
              <a:rPr lang="ar-SA" sz="2400" dirty="0" smtClean="0">
                <a:cs typeface="B Nazanin" panose="00000400000000000000" pitchFamily="2" charset="-78"/>
              </a:rPr>
              <a:t>ارسال </a:t>
            </a:r>
            <a:r>
              <a:rPr lang="ar-SA" sz="2400" dirty="0">
                <a:cs typeface="B Nazanin" panose="00000400000000000000" pitchFamily="2" charset="-78"/>
              </a:rPr>
              <a:t>گردد. </a:t>
            </a:r>
            <a:endParaRPr lang="fa-IR" sz="2400" dirty="0" smtClean="0">
              <a:cs typeface="B Nazanin" panose="00000400000000000000" pitchFamily="2" charset="-78"/>
            </a:endParaRPr>
          </a:p>
          <a:p>
            <a:pPr marL="0" indent="0" algn="justLow" rtl="1">
              <a:lnSpc>
                <a:spcPct val="150000"/>
              </a:lnSpc>
              <a:buNone/>
            </a:pPr>
            <a:r>
              <a:rPr lang="fa-IR" sz="2400" dirty="0" smtClean="0">
                <a:cs typeface="B Nazanin" panose="00000400000000000000" pitchFamily="2" charset="-78"/>
              </a:rPr>
              <a:t>این </a:t>
            </a:r>
            <a:r>
              <a:rPr lang="ar-SA" sz="2400" dirty="0" smtClean="0">
                <a:cs typeface="B Nazanin" panose="00000400000000000000" pitchFamily="2" charset="-78"/>
              </a:rPr>
              <a:t>فرم برای </a:t>
            </a:r>
            <a:r>
              <a:rPr lang="ar-SA" sz="2400" dirty="0">
                <a:cs typeface="B Nazanin" panose="00000400000000000000" pitchFamily="2" charset="-78"/>
              </a:rPr>
              <a:t>بهره گیری از تجربیات هر سانحه و پیش بینی خطر و اجتناب از تکرار موارد مشابه در اختیار سایر معاونت های بهداشت نیز قرار خواهد گرفت</a:t>
            </a:r>
            <a:endParaRPr lang="en-US" sz="2000" dirty="0">
              <a:cs typeface="B Nazanin" panose="00000400000000000000" pitchFamily="2" charset="-78"/>
            </a:endParaRPr>
          </a:p>
        </p:txBody>
      </p:sp>
      <p:cxnSp>
        <p:nvCxnSpPr>
          <p:cNvPr id="6" name="Straight Connector 5"/>
          <p:cNvCxnSpPr/>
          <p:nvPr/>
        </p:nvCxnSpPr>
        <p:spPr>
          <a:xfrm flipH="1" flipV="1">
            <a:off x="1025442" y="169337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3939286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justLow" rtl="1">
              <a:lnSpc>
                <a:spcPct val="120000"/>
              </a:lnSpc>
            </a:pPr>
            <a:r>
              <a:rPr lang="fa-IR" sz="4000" b="1" dirty="0">
                <a:solidFill>
                  <a:srgbClr val="0070C0"/>
                </a:solidFill>
                <a:cs typeface="B Titr" panose="00000700000000000000" pitchFamily="2" charset="-78"/>
              </a:rPr>
              <a:t>شرح </a:t>
            </a:r>
            <a:r>
              <a:rPr lang="fa-IR" sz="4000" b="1" dirty="0" smtClean="0">
                <a:solidFill>
                  <a:srgbClr val="0070C0"/>
                </a:solidFill>
                <a:cs typeface="B Titr" panose="00000700000000000000" pitchFamily="2" charset="-78"/>
              </a:rPr>
              <a:t>رخداد</a:t>
            </a:r>
            <a:endParaRPr lang="en-US" sz="4000" dirty="0">
              <a:solidFill>
                <a:srgbClr val="0070C0"/>
              </a:solidFill>
              <a:cs typeface="B Titr" panose="00000700000000000000" pitchFamily="2" charset="-78"/>
            </a:endParaRPr>
          </a:p>
        </p:txBody>
      </p:sp>
      <p:sp>
        <p:nvSpPr>
          <p:cNvPr id="5" name="Content Placeholder 4"/>
          <p:cNvSpPr>
            <a:spLocks noGrp="1"/>
          </p:cNvSpPr>
          <p:nvPr>
            <p:ph idx="1"/>
          </p:nvPr>
        </p:nvSpPr>
        <p:spPr>
          <a:xfrm>
            <a:off x="1119063" y="1825625"/>
            <a:ext cx="10328358" cy="4679678"/>
          </a:xfrm>
        </p:spPr>
        <p:txBody>
          <a:bodyPr anchor="t">
            <a:normAutofit/>
          </a:bodyPr>
          <a:lstStyle/>
          <a:p>
            <a:pPr marL="0" indent="0" algn="justLow" rtl="1">
              <a:lnSpc>
                <a:spcPct val="120000"/>
              </a:lnSpc>
              <a:buNone/>
            </a:pPr>
            <a:r>
              <a:rPr lang="fa-IR" dirty="0" smtClean="0">
                <a:cs typeface="B Nazanin" panose="00000400000000000000" pitchFamily="2" charset="-78"/>
              </a:rPr>
              <a:t>-نوع </a:t>
            </a:r>
            <a:r>
              <a:rPr lang="fa-IR" dirty="0">
                <a:cs typeface="B Nazanin" panose="00000400000000000000" pitchFamily="2" charset="-78"/>
              </a:rPr>
              <a:t>فعالیت کارگاه / صنعت ................................. تاریخ رخداد ....../......./................ ساعت بروز رخداد ..... : ..... </a:t>
            </a:r>
            <a:endParaRPr lang="fa-IR" dirty="0" smtClean="0">
              <a:cs typeface="B Nazanin" panose="00000400000000000000" pitchFamily="2" charset="-78"/>
            </a:endParaRPr>
          </a:p>
          <a:p>
            <a:pPr marL="0" indent="0" algn="justLow" rtl="1">
              <a:lnSpc>
                <a:spcPct val="120000"/>
              </a:lnSpc>
              <a:buNone/>
            </a:pPr>
            <a:endParaRPr lang="fa-IR" dirty="0">
              <a:cs typeface="B Nazanin" panose="00000400000000000000" pitchFamily="2" charset="-78"/>
            </a:endParaRPr>
          </a:p>
          <a:p>
            <a:pPr marL="0" indent="0" algn="justLow" rtl="1">
              <a:lnSpc>
                <a:spcPct val="120000"/>
              </a:lnSpc>
              <a:buNone/>
            </a:pPr>
            <a:r>
              <a:rPr lang="fa-IR" dirty="0" smtClean="0">
                <a:cs typeface="B Nazanin" panose="00000400000000000000" pitchFamily="2" charset="-78"/>
              </a:rPr>
              <a:t>-تعداد </a:t>
            </a:r>
            <a:r>
              <a:rPr lang="fa-IR" dirty="0">
                <a:cs typeface="B Nazanin" panose="00000400000000000000" pitchFamily="2" charset="-78"/>
              </a:rPr>
              <a:t>مصدومین ............... تعداد فوتی ها .................... برآورد خسارت مالی ناشی از رخداد  ......................................عکس از محل رخداد( ضمیمه گزارش شود)</a:t>
            </a:r>
            <a:endParaRPr lang="en-US" dirty="0">
              <a:cs typeface="B Nazanin" panose="00000400000000000000" pitchFamily="2" charset="-78"/>
            </a:endParaRPr>
          </a:p>
          <a:p>
            <a:pPr marL="0" indent="0" algn="r" rtl="1">
              <a:buNone/>
            </a:pPr>
            <a:r>
              <a:rPr lang="fa-IR" dirty="0">
                <a:cs typeface="B Nazanin" panose="00000400000000000000" pitchFamily="2" charset="-78"/>
              </a:rPr>
              <a:t>نوع ماده(مواد) شیمیایی مرتبط با </a:t>
            </a:r>
            <a:r>
              <a:rPr lang="fa-IR" dirty="0" smtClean="0">
                <a:cs typeface="B Nazanin" panose="00000400000000000000" pitchFamily="2" charset="-78"/>
              </a:rPr>
              <a:t>رخداد .................................................. </a:t>
            </a:r>
          </a:p>
          <a:p>
            <a:pPr marL="0" indent="0" algn="r" rtl="1">
              <a:buNone/>
            </a:pPr>
            <a:endParaRPr lang="fa-IR" dirty="0" smtClean="0">
              <a:cs typeface="B Nazanin" panose="00000400000000000000" pitchFamily="2" charset="-78"/>
            </a:endParaRPr>
          </a:p>
          <a:p>
            <a:pPr marL="0" indent="0" algn="r" rtl="1">
              <a:buNone/>
            </a:pPr>
            <a:r>
              <a:rPr lang="fa-IR" dirty="0" smtClean="0">
                <a:cs typeface="B Nazanin" panose="00000400000000000000" pitchFamily="2" charset="-78"/>
              </a:rPr>
              <a:t>-شرح </a:t>
            </a:r>
            <a:r>
              <a:rPr lang="fa-IR" dirty="0">
                <a:cs typeface="B Nazanin" panose="00000400000000000000" pitchFamily="2" charset="-78"/>
              </a:rPr>
              <a:t>مختصری از فرایند و دلایل بروز رخداد:   .................................................. </a:t>
            </a:r>
            <a:endParaRPr lang="en-US" dirty="0">
              <a:cs typeface="B Nazanin" panose="00000400000000000000" pitchFamily="2" charset="-78"/>
            </a:endParaRPr>
          </a:p>
        </p:txBody>
      </p:sp>
      <p:cxnSp>
        <p:nvCxnSpPr>
          <p:cNvPr id="6" name="Straight Connector 5"/>
          <p:cNvCxnSpPr/>
          <p:nvPr/>
        </p:nvCxnSpPr>
        <p:spPr>
          <a:xfrm flipH="1" flipV="1">
            <a:off x="1025442" y="169337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72644053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justLow" rtl="1">
              <a:lnSpc>
                <a:spcPct val="120000"/>
              </a:lnSpc>
            </a:pPr>
            <a:r>
              <a:rPr lang="fa-IR" sz="4000" b="1" dirty="0">
                <a:solidFill>
                  <a:srgbClr val="0070C0"/>
                </a:solidFill>
                <a:cs typeface="B Titr" panose="00000700000000000000" pitchFamily="2" charset="-78"/>
              </a:rPr>
              <a:t>علل بروز </a:t>
            </a:r>
            <a:r>
              <a:rPr lang="fa-IR" sz="4000" b="1" dirty="0" smtClean="0">
                <a:solidFill>
                  <a:srgbClr val="0070C0"/>
                </a:solidFill>
                <a:cs typeface="B Titr" panose="00000700000000000000" pitchFamily="2" charset="-78"/>
              </a:rPr>
              <a:t>رخداد</a:t>
            </a:r>
            <a:endParaRPr lang="en-US" sz="4000" dirty="0">
              <a:solidFill>
                <a:srgbClr val="0070C0"/>
              </a:solidFill>
              <a:cs typeface="B Titr" panose="00000700000000000000" pitchFamily="2" charset="-78"/>
            </a:endParaRPr>
          </a:p>
        </p:txBody>
      </p:sp>
      <p:sp>
        <p:nvSpPr>
          <p:cNvPr id="5" name="Content Placeholder 4"/>
          <p:cNvSpPr>
            <a:spLocks noGrp="1"/>
          </p:cNvSpPr>
          <p:nvPr>
            <p:ph idx="1"/>
          </p:nvPr>
        </p:nvSpPr>
        <p:spPr>
          <a:xfrm>
            <a:off x="1119063" y="1825625"/>
            <a:ext cx="10328358" cy="4679678"/>
          </a:xfrm>
        </p:spPr>
        <p:txBody>
          <a:bodyPr anchor="t">
            <a:normAutofit fontScale="85000" lnSpcReduction="20000"/>
          </a:bodyPr>
          <a:lstStyle/>
          <a:p>
            <a:pPr algn="justLow" rtl="1">
              <a:lnSpc>
                <a:spcPct val="120000"/>
              </a:lnSpc>
              <a:buFont typeface="Wingdings" panose="05000000000000000000" pitchFamily="2" charset="2"/>
              <a:buChar char="q"/>
            </a:pPr>
            <a:r>
              <a:rPr lang="fa-IR" b="1" dirty="0" smtClean="0">
                <a:solidFill>
                  <a:srgbClr val="0070C0"/>
                </a:solidFill>
                <a:cs typeface="B Nazanin" panose="00000400000000000000" pitchFamily="2" charset="-78"/>
              </a:rPr>
              <a:t>مستقیم</a:t>
            </a:r>
            <a:r>
              <a:rPr lang="fa-IR" b="1" dirty="0">
                <a:solidFill>
                  <a:srgbClr val="0070C0"/>
                </a:solidFill>
                <a:cs typeface="B Nazanin" panose="00000400000000000000" pitchFamily="2" charset="-78"/>
              </a:rPr>
              <a:t>:</a:t>
            </a:r>
            <a:r>
              <a:rPr lang="fa-IR" dirty="0">
                <a:solidFill>
                  <a:srgbClr val="0070C0"/>
                </a:solidFill>
                <a:cs typeface="B Nazanin" panose="00000400000000000000" pitchFamily="2" charset="-78"/>
              </a:rPr>
              <a:t> </a:t>
            </a:r>
            <a:endParaRPr lang="fa-IR" dirty="0" smtClean="0">
              <a:solidFill>
                <a:srgbClr val="0070C0"/>
              </a:solidFill>
              <a:cs typeface="B Nazanin" panose="00000400000000000000" pitchFamily="2" charset="-78"/>
            </a:endParaRPr>
          </a:p>
          <a:p>
            <a:pPr marL="0" indent="0" algn="justLow" rtl="1">
              <a:lnSpc>
                <a:spcPct val="120000"/>
              </a:lnSpc>
              <a:buNone/>
            </a:pPr>
            <a:r>
              <a:rPr lang="fa-IR" dirty="0" smtClean="0">
                <a:cs typeface="B Nazanin" panose="00000400000000000000" pitchFamily="2" charset="-78"/>
              </a:rPr>
              <a:t>مواد </a:t>
            </a:r>
            <a:r>
              <a:rPr lang="fa-IR" dirty="0">
                <a:cs typeface="B Nazanin" panose="00000400000000000000" pitchFamily="2" charset="-78"/>
              </a:rPr>
              <a:t>شیمیایی خطرناک عامل  ایجاد رخداد، برخورد، انفجار، آتش سوزی، خطای ابزار و قطعات و دستگاهها و </a:t>
            </a:r>
            <a:r>
              <a:rPr lang="fa-IR" dirty="0" smtClean="0">
                <a:cs typeface="B Nazanin" panose="00000400000000000000" pitchFamily="2" charset="-78"/>
              </a:rPr>
              <a:t>غیره</a:t>
            </a:r>
            <a:endParaRPr lang="en-US" dirty="0">
              <a:cs typeface="B Nazanin" panose="00000400000000000000" pitchFamily="2" charset="-78"/>
            </a:endParaRPr>
          </a:p>
          <a:p>
            <a:pPr algn="justLow" rtl="1">
              <a:lnSpc>
                <a:spcPct val="120000"/>
              </a:lnSpc>
              <a:buFont typeface="Wingdings" panose="05000000000000000000" pitchFamily="2" charset="2"/>
              <a:buChar char="q"/>
            </a:pPr>
            <a:r>
              <a:rPr lang="fa-IR" b="1" dirty="0" smtClean="0">
                <a:solidFill>
                  <a:srgbClr val="0070C0"/>
                </a:solidFill>
                <a:cs typeface="B Nazanin" panose="00000400000000000000" pitchFamily="2" charset="-78"/>
              </a:rPr>
              <a:t>غیرمستقیم:</a:t>
            </a:r>
          </a:p>
          <a:p>
            <a:pPr marL="0" indent="0" algn="justLow" rtl="1">
              <a:lnSpc>
                <a:spcPct val="120000"/>
              </a:lnSpc>
              <a:buNone/>
            </a:pPr>
            <a:r>
              <a:rPr lang="fa-IR" dirty="0" smtClean="0">
                <a:cs typeface="B Nazanin" panose="00000400000000000000" pitchFamily="2" charset="-78"/>
              </a:rPr>
              <a:t>شرایط </a:t>
            </a:r>
            <a:r>
              <a:rPr lang="fa-IR" dirty="0">
                <a:cs typeface="B Nazanin" panose="00000400000000000000" pitchFamily="2" charset="-78"/>
              </a:rPr>
              <a:t>و اعمال نا ایمن مثل: عصبانیت، نزاع، عجله، خواب آلودگی، بی احتیاطی و سایر خطای انسانی، شرایط آب و هوایی نامناسب، سرعت بیش از حد، عدم برچسب گذاری، نیاز به تعمیرات ، عدم رعایت نظم و نظافت، موانع، کمبود نور و روشنایی و </a:t>
            </a:r>
            <a:r>
              <a:rPr lang="fa-IR" dirty="0" smtClean="0">
                <a:cs typeface="B Nazanin" panose="00000400000000000000" pitchFamily="2" charset="-78"/>
              </a:rPr>
              <a:t>غیره</a:t>
            </a:r>
          </a:p>
          <a:p>
            <a:pPr algn="justLow" rtl="1">
              <a:lnSpc>
                <a:spcPct val="120000"/>
              </a:lnSpc>
              <a:buFont typeface="Wingdings" panose="05000000000000000000" pitchFamily="2" charset="2"/>
              <a:buChar char="q"/>
            </a:pPr>
            <a:r>
              <a:rPr lang="fa-IR" b="1" dirty="0" smtClean="0">
                <a:solidFill>
                  <a:srgbClr val="0070C0"/>
                </a:solidFill>
                <a:cs typeface="B Nazanin" panose="00000400000000000000" pitchFamily="2" charset="-78"/>
              </a:rPr>
              <a:t>ریشه­ای</a:t>
            </a:r>
            <a:r>
              <a:rPr lang="fa-IR" b="1" dirty="0">
                <a:solidFill>
                  <a:srgbClr val="0070C0"/>
                </a:solidFill>
                <a:cs typeface="B Nazanin" panose="00000400000000000000" pitchFamily="2" charset="-78"/>
              </a:rPr>
              <a:t>: </a:t>
            </a:r>
          </a:p>
          <a:p>
            <a:pPr marL="0" indent="0" algn="justLow" rtl="1">
              <a:lnSpc>
                <a:spcPct val="120000"/>
              </a:lnSpc>
              <a:buNone/>
            </a:pPr>
            <a:r>
              <a:rPr lang="fa-IR" dirty="0" smtClean="0">
                <a:cs typeface="B Nazanin" panose="00000400000000000000" pitchFamily="2" charset="-78"/>
              </a:rPr>
              <a:t>فقدان </a:t>
            </a:r>
            <a:r>
              <a:rPr lang="fa-IR" dirty="0">
                <a:cs typeface="B Nazanin" panose="00000400000000000000" pitchFamily="2" charset="-78"/>
              </a:rPr>
              <a:t>یک برنامه تعمیر و نگهداری پیشگیرانه، فقدان دستورالعمل یا سرپرستی و نظارت مناسب، فقدان دانش یا مهارت نسبت به عوامل بالقوه آسیب رسان شغل، فقدان نظارت و </a:t>
            </a:r>
            <a:r>
              <a:rPr lang="fa-IR" dirty="0" smtClean="0">
                <a:cs typeface="B Nazanin" panose="00000400000000000000" pitchFamily="2" charset="-78"/>
              </a:rPr>
              <a:t>آموزش</a:t>
            </a:r>
            <a:endParaRPr lang="en-US" dirty="0"/>
          </a:p>
        </p:txBody>
      </p:sp>
      <p:cxnSp>
        <p:nvCxnSpPr>
          <p:cNvPr id="6" name="Straight Connector 5"/>
          <p:cNvCxnSpPr/>
          <p:nvPr/>
        </p:nvCxnSpPr>
        <p:spPr>
          <a:xfrm flipH="1" flipV="1">
            <a:off x="1025442" y="169337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5080887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justLow" rtl="1">
              <a:lnSpc>
                <a:spcPct val="120000"/>
              </a:lnSpc>
            </a:pPr>
            <a:r>
              <a:rPr lang="fa-IR" sz="3600" dirty="0">
                <a:solidFill>
                  <a:srgbClr val="0070C0"/>
                </a:solidFill>
                <a:cs typeface="B Titr" panose="00000700000000000000" pitchFamily="2" charset="-78"/>
              </a:rPr>
              <a:t>چگونگی کنترل پیامدهای انسانی و زیست محیطی </a:t>
            </a:r>
            <a:endParaRPr lang="en-US" sz="3200" dirty="0">
              <a:solidFill>
                <a:srgbClr val="0070C0"/>
              </a:solidFill>
              <a:cs typeface="B Titr" panose="00000700000000000000" pitchFamily="2" charset="-78"/>
            </a:endParaRPr>
          </a:p>
        </p:txBody>
      </p:sp>
      <p:sp>
        <p:nvSpPr>
          <p:cNvPr id="5" name="Content Placeholder 4"/>
          <p:cNvSpPr>
            <a:spLocks noGrp="1"/>
          </p:cNvSpPr>
          <p:nvPr>
            <p:ph idx="1"/>
          </p:nvPr>
        </p:nvSpPr>
        <p:spPr>
          <a:xfrm>
            <a:off x="1119063" y="1825625"/>
            <a:ext cx="10328358" cy="4679678"/>
          </a:xfrm>
        </p:spPr>
        <p:txBody>
          <a:bodyPr anchor="t">
            <a:normAutofit/>
          </a:bodyPr>
          <a:lstStyle/>
          <a:p>
            <a:pPr marL="0" indent="0" algn="justLow" rtl="1">
              <a:lnSpc>
                <a:spcPct val="120000"/>
              </a:lnSpc>
              <a:buNone/>
            </a:pPr>
            <a:r>
              <a:rPr lang="fa-IR" dirty="0">
                <a:cs typeface="B Nazanin" panose="00000400000000000000" pitchFamily="2" charset="-78"/>
              </a:rPr>
              <a:t>اقدامات اصلاحی انجام شده جهت کاهش عوارض رخداد در محل را توضیح دهید</a:t>
            </a:r>
            <a:endParaRPr lang="en-US" dirty="0">
              <a:cs typeface="B Nazanin" panose="00000400000000000000" pitchFamily="2" charset="-78"/>
            </a:endParaRPr>
          </a:p>
        </p:txBody>
      </p:sp>
      <p:cxnSp>
        <p:nvCxnSpPr>
          <p:cNvPr id="6" name="Straight Connector 5"/>
          <p:cNvCxnSpPr/>
          <p:nvPr/>
        </p:nvCxnSpPr>
        <p:spPr>
          <a:xfrm flipH="1" flipV="1">
            <a:off x="1025442" y="169337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71894529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justLow" rtl="1">
              <a:lnSpc>
                <a:spcPct val="120000"/>
              </a:lnSpc>
            </a:pPr>
            <a:r>
              <a:rPr lang="fa-IR" sz="3000" b="1" dirty="0">
                <a:solidFill>
                  <a:srgbClr val="0070C0"/>
                </a:solidFill>
                <a:cs typeface="B Titr" panose="00000700000000000000" pitchFamily="2" charset="-78"/>
              </a:rPr>
              <a:t>پیشنهادات اصلاحی و توصیه برای عدم تکرار و پیشگیری از وقوع حوادث مشابه</a:t>
            </a:r>
            <a:endParaRPr lang="en-US" sz="3000" dirty="0">
              <a:solidFill>
                <a:srgbClr val="0070C0"/>
              </a:solidFill>
              <a:cs typeface="B Titr" panose="00000700000000000000" pitchFamily="2" charset="-78"/>
            </a:endParaRPr>
          </a:p>
        </p:txBody>
      </p:sp>
      <p:sp>
        <p:nvSpPr>
          <p:cNvPr id="5" name="Content Placeholder 4"/>
          <p:cNvSpPr>
            <a:spLocks noGrp="1"/>
          </p:cNvSpPr>
          <p:nvPr>
            <p:ph idx="1"/>
          </p:nvPr>
        </p:nvSpPr>
        <p:spPr>
          <a:xfrm>
            <a:off x="1119063" y="1825625"/>
            <a:ext cx="10328358" cy="4679678"/>
          </a:xfrm>
        </p:spPr>
        <p:txBody>
          <a:bodyPr anchor="t">
            <a:normAutofit/>
          </a:bodyPr>
          <a:lstStyle/>
          <a:p>
            <a:pPr marL="0" indent="0" algn="justLow" rtl="1">
              <a:lnSpc>
                <a:spcPct val="150000"/>
              </a:lnSpc>
              <a:buNone/>
            </a:pPr>
            <a:r>
              <a:rPr lang="fa-IR" dirty="0">
                <a:cs typeface="B Nazanin" panose="00000400000000000000" pitchFamily="2" charset="-78"/>
              </a:rPr>
              <a:t>پیشنهادات خود را متناسب با علل رخداد و با رعایت سلسله مراتب کنترلی و در نظر گرفتن هزینه اثر بخشی و داشتن قابلیت اجرا و رعایت کلیه اصول ایمنی شیمیایی در کارگاه برای پیشگیری از بروز حوادث مشابه ذکر </a:t>
            </a:r>
            <a:r>
              <a:rPr lang="fa-IR" dirty="0" smtClean="0">
                <a:cs typeface="B Nazanin" panose="00000400000000000000" pitchFamily="2" charset="-78"/>
              </a:rPr>
              <a:t>نمایید.</a:t>
            </a:r>
          </a:p>
          <a:p>
            <a:pPr marL="0" indent="0" algn="justLow" rtl="1">
              <a:lnSpc>
                <a:spcPct val="150000"/>
              </a:lnSpc>
              <a:buNone/>
            </a:pPr>
            <a:r>
              <a:rPr lang="fa-IR" dirty="0" smtClean="0">
                <a:cs typeface="B Nazanin" panose="00000400000000000000" pitchFamily="2" charset="-78"/>
              </a:rPr>
              <a:t> </a:t>
            </a:r>
            <a:r>
              <a:rPr lang="fa-IR" dirty="0">
                <a:cs typeface="B Nazanin" panose="00000400000000000000" pitchFamily="2" charset="-78"/>
              </a:rPr>
              <a:t>این پیشنهادات شامل انجام کنترل های مهندسی، آموزش، نظم و نظافت، استفاده از وسایل حفاظت فردی و غیره </a:t>
            </a:r>
            <a:r>
              <a:rPr lang="fa-IR">
                <a:cs typeface="B Nazanin" panose="00000400000000000000" pitchFamily="2" charset="-78"/>
              </a:rPr>
              <a:t>می </a:t>
            </a:r>
            <a:r>
              <a:rPr lang="fa-IR" smtClean="0">
                <a:cs typeface="B Nazanin" panose="00000400000000000000" pitchFamily="2" charset="-78"/>
              </a:rPr>
              <a:t>باشد.</a:t>
            </a:r>
            <a:endParaRPr lang="en-US" dirty="0">
              <a:cs typeface="B Nazanin" panose="00000400000000000000" pitchFamily="2" charset="-78"/>
            </a:endParaRPr>
          </a:p>
        </p:txBody>
      </p:sp>
      <p:cxnSp>
        <p:nvCxnSpPr>
          <p:cNvPr id="6" name="Straight Connector 5"/>
          <p:cNvCxnSpPr/>
          <p:nvPr/>
        </p:nvCxnSpPr>
        <p:spPr>
          <a:xfrm flipH="1" flipV="1">
            <a:off x="1025442" y="169337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7664924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Profiles Users\Maryam Rezazadeh\Pictures\picture\New folder\Dezful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4281054" y="524683"/>
            <a:ext cx="7292301" cy="769441"/>
          </a:xfrm>
          <a:prstGeom prst="rect">
            <a:avLst/>
          </a:prstGeom>
        </p:spPr>
        <p:txBody>
          <a:bodyPr wrap="square">
            <a:spAutoFit/>
          </a:bodyPr>
          <a:lstStyle/>
          <a:p>
            <a:pPr algn="justLow" rtl="1"/>
            <a:r>
              <a:rPr lang="fa-IR" sz="4400" b="1" kern="0" spc="50" dirty="0" smtClean="0">
                <a:ln w="11430"/>
                <a:solidFill>
                  <a:schemeClr val="bg1"/>
                </a:solidFill>
                <a:effectLst>
                  <a:outerShdw blurRad="38100" dist="38100" dir="2700000" algn="tl">
                    <a:srgbClr val="000000">
                      <a:alpha val="43137"/>
                    </a:srgbClr>
                  </a:outerShdw>
                </a:effectLst>
                <a:cs typeface="B Titr" panose="00000700000000000000" pitchFamily="2" charset="-78"/>
              </a:rPr>
              <a:t>با تشکر از حسن توجه شما</a:t>
            </a:r>
            <a:endParaRPr lang="en-US" sz="4400" dirty="0">
              <a:solidFill>
                <a:schemeClr val="bg1"/>
              </a:solidFill>
              <a:effectLst>
                <a:outerShdw blurRad="38100" dist="38100" dir="2700000" algn="tl">
                  <a:srgbClr val="000000">
                    <a:alpha val="43137"/>
                  </a:srgbClr>
                </a:outerShdw>
              </a:effectLst>
            </a:endParaRPr>
          </a:p>
        </p:txBody>
      </p:sp>
      <p:sp>
        <p:nvSpPr>
          <p:cNvPr id="7" name="Rectangle 6"/>
          <p:cNvSpPr/>
          <p:nvPr/>
        </p:nvSpPr>
        <p:spPr>
          <a:xfrm>
            <a:off x="239866" y="5726551"/>
            <a:ext cx="6723620" cy="769441"/>
          </a:xfrm>
          <a:prstGeom prst="rect">
            <a:avLst/>
          </a:prstGeom>
        </p:spPr>
        <p:txBody>
          <a:bodyPr wrap="square">
            <a:spAutoFit/>
          </a:bodyPr>
          <a:lstStyle/>
          <a:p>
            <a:pPr algn="ctr" rtl="1">
              <a:lnSpc>
                <a:spcPct val="150000"/>
              </a:lnSpc>
            </a:pPr>
            <a:r>
              <a:rPr lang="fa-IR" sz="3200" b="1" dirty="0">
                <a:ln w="6600">
                  <a:solidFill>
                    <a:schemeClr val="accent6"/>
                  </a:solidFill>
                  <a:prstDash val="solid"/>
                </a:ln>
                <a:solidFill>
                  <a:srgbClr val="FFFFFF"/>
                </a:solidFill>
                <a:effectLst>
                  <a:outerShdw dist="38100" dir="2700000" algn="tl" rotWithShape="0">
                    <a:schemeClr val="accent2"/>
                  </a:outerShdw>
                </a:effectLst>
                <a:cs typeface="B Kourosh" pitchFamily="2" charset="-78"/>
              </a:rPr>
              <a:t>گروه مهندسی بهداشت حرفه ای معاونت بهداشت </a:t>
            </a:r>
            <a:r>
              <a:rPr lang="fa-IR" sz="3200" b="1" dirty="0" smtClean="0">
                <a:ln w="6600">
                  <a:solidFill>
                    <a:schemeClr val="accent6"/>
                  </a:solidFill>
                  <a:prstDash val="solid"/>
                </a:ln>
                <a:solidFill>
                  <a:srgbClr val="FFFFFF"/>
                </a:solidFill>
                <a:effectLst>
                  <a:outerShdw dist="38100" dir="2700000" algn="tl" rotWithShape="0">
                    <a:schemeClr val="accent2"/>
                  </a:outerShdw>
                </a:effectLst>
                <a:cs typeface="B Kourosh" pitchFamily="2" charset="-78"/>
              </a:rPr>
              <a:t>قم</a:t>
            </a:r>
            <a:endParaRPr lang="fa-IR" sz="3200" b="1" dirty="0">
              <a:ln w="6600">
                <a:solidFill>
                  <a:schemeClr val="accent6"/>
                </a:solidFill>
                <a:prstDash val="solid"/>
              </a:ln>
              <a:solidFill>
                <a:srgbClr val="FFFFFF"/>
              </a:solidFill>
              <a:effectLst>
                <a:outerShdw dist="38100" dir="2700000" algn="tl" rotWithShape="0">
                  <a:schemeClr val="accent2"/>
                </a:outerShdw>
              </a:effectLst>
              <a:cs typeface="B Kourosh" pitchFamily="2" charset="-78"/>
            </a:endParaRPr>
          </a:p>
        </p:txBody>
      </p:sp>
    </p:spTree>
    <p:extLst>
      <p:ext uri="{BB962C8B-B14F-4D97-AF65-F5344CB8AC3E}">
        <p14:creationId xmlns:p14="http://schemas.microsoft.com/office/powerpoint/2010/main" val="553099422"/>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2244436"/>
            <a:ext cx="12192000" cy="116378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rtl="1"/>
            <a:r>
              <a:rPr lang="fa-IR" sz="4000" b="1" kern="0" spc="-20" dirty="0">
                <a:solidFill>
                  <a:srgbClr val="000000"/>
                </a:solidFill>
                <a:latin typeface="Calibri Light" panose="020F0302020204030204" pitchFamily="34" charset="0"/>
                <a:ea typeface="Times New Roman" panose="02020603050405020304" pitchFamily="18" charset="0"/>
                <a:cs typeface="B Titr" panose="00000700000000000000" pitchFamily="2" charset="-78"/>
              </a:rPr>
              <a:t>چک لیست  قبل از وقوع حوادث شیمیایی</a:t>
            </a:r>
            <a:endParaRPr lang="en-US" sz="4000" dirty="0"/>
          </a:p>
        </p:txBody>
      </p:sp>
    </p:spTree>
    <p:extLst>
      <p:ext uri="{BB962C8B-B14F-4D97-AF65-F5344CB8AC3E}">
        <p14:creationId xmlns:p14="http://schemas.microsoft.com/office/powerpoint/2010/main" val="31079418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4000" b="1" dirty="0">
                <a:solidFill>
                  <a:srgbClr val="0070C0"/>
                </a:solidFill>
                <a:cs typeface="B Titr" panose="00000700000000000000" pitchFamily="2" charset="-78"/>
              </a:rPr>
              <a:t>راهنمای چک لیست قبل از وقوع حوادث شیمیایی</a:t>
            </a:r>
            <a:r>
              <a:rPr lang="fa-IR" sz="4000" dirty="0" smtClean="0">
                <a:solidFill>
                  <a:srgbClr val="0070C0"/>
                </a:solidFill>
                <a:cs typeface="B Titr" panose="00000700000000000000" pitchFamily="2" charset="-78"/>
              </a:rPr>
              <a:t> </a:t>
            </a:r>
            <a:endParaRPr lang="en-US" sz="4000" dirty="0">
              <a:solidFill>
                <a:srgbClr val="0070C0"/>
              </a:solidFill>
              <a:cs typeface="B Titr" panose="00000700000000000000" pitchFamily="2" charset="-78"/>
            </a:endParaRPr>
          </a:p>
        </p:txBody>
      </p:sp>
      <p:sp>
        <p:nvSpPr>
          <p:cNvPr id="7" name="Content Placeholder 6"/>
          <p:cNvSpPr>
            <a:spLocks noGrp="1"/>
          </p:cNvSpPr>
          <p:nvPr>
            <p:ph idx="1"/>
          </p:nvPr>
        </p:nvSpPr>
        <p:spPr>
          <a:xfrm>
            <a:off x="765265" y="1981692"/>
            <a:ext cx="10515600" cy="3709851"/>
          </a:xfrm>
        </p:spPr>
        <p:txBody>
          <a:bodyPr anchor="t">
            <a:normAutofit/>
          </a:bodyPr>
          <a:lstStyle/>
          <a:p>
            <a:pPr marL="0" indent="0" algn="justLow" rtl="1">
              <a:lnSpc>
                <a:spcPct val="150000"/>
              </a:lnSpc>
              <a:buNone/>
            </a:pPr>
            <a:r>
              <a:rPr lang="fa-IR" dirty="0">
                <a:cs typeface="B Nazanin" panose="00000400000000000000" pitchFamily="2" charset="-78"/>
              </a:rPr>
              <a:t>ابتدا لازم است اطلاعات عمومی مربوط به کارگاه در بالای فرم به دقت و به طور کامل تکمیل شود. برای یافتن طول </a:t>
            </a:r>
            <a:r>
              <a:rPr lang="fa-IR" dirty="0" smtClean="0">
                <a:cs typeface="B Nazanin" panose="00000400000000000000" pitchFamily="2" charset="-78"/>
              </a:rPr>
              <a:t>و عرض </a:t>
            </a:r>
            <a:r>
              <a:rPr lang="fa-IR" dirty="0">
                <a:cs typeface="B Nazanin" panose="00000400000000000000" pitchFamily="2" charset="-78"/>
              </a:rPr>
              <a:t>جغرافیایی کارگاه می توان به طرق مختلف نظیر استفاده از گوگل مپ با انتخاب دقیق محل کارگاه روی نقشه </a:t>
            </a:r>
            <a:r>
              <a:rPr lang="fa-IR" dirty="0" smtClean="0">
                <a:cs typeface="B Nazanin" panose="00000400000000000000" pitchFamily="2" charset="-78"/>
              </a:rPr>
              <a:t>و نظایر </a:t>
            </a:r>
            <a:r>
              <a:rPr lang="fa-IR" dirty="0">
                <a:cs typeface="B Nazanin" panose="00000400000000000000" pitchFamily="2" charset="-78"/>
              </a:rPr>
              <a:t>آن اقدام نمود. سپس به سئوالات چک لیست با توجه به توضیحات راهنما پاسخ داده شود.</a:t>
            </a:r>
            <a:r>
              <a:rPr lang="fa-IR" dirty="0" smtClean="0">
                <a:cs typeface="B Nazanin" panose="00000400000000000000" pitchFamily="2" charset="-78"/>
              </a:rPr>
              <a:t> </a:t>
            </a:r>
            <a:endParaRPr lang="en-US"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954464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3600" b="1" dirty="0" smtClean="0">
                <a:solidFill>
                  <a:srgbClr val="0070C0"/>
                </a:solidFill>
                <a:cs typeface="B Titr" panose="00000700000000000000" pitchFamily="2" charset="-78"/>
              </a:rPr>
              <a:t>1. فهرست </a:t>
            </a:r>
            <a:r>
              <a:rPr lang="fa-IR" sz="3600" b="1" dirty="0">
                <a:solidFill>
                  <a:srgbClr val="0070C0"/>
                </a:solidFill>
                <a:cs typeface="B Titr" panose="00000700000000000000" pitchFamily="2" charset="-78"/>
              </a:rPr>
              <a:t>برداری از مواد شیمیایی</a:t>
            </a:r>
            <a:r>
              <a:rPr lang="fa-IR" sz="3600" dirty="0" smtClean="0">
                <a:solidFill>
                  <a:srgbClr val="0070C0"/>
                </a:solidFill>
                <a:cs typeface="B Titr" panose="00000700000000000000" pitchFamily="2" charset="-78"/>
              </a:rPr>
              <a:t> </a:t>
            </a:r>
            <a:endParaRPr lang="en-US" dirty="0">
              <a:solidFill>
                <a:srgbClr val="0070C0"/>
              </a:solidFill>
              <a:cs typeface="B Titr" panose="00000700000000000000" pitchFamily="2" charset="-78"/>
            </a:endParaRPr>
          </a:p>
        </p:txBody>
      </p:sp>
      <p:sp>
        <p:nvSpPr>
          <p:cNvPr id="7" name="Content Placeholder 6"/>
          <p:cNvSpPr>
            <a:spLocks noGrp="1"/>
          </p:cNvSpPr>
          <p:nvPr>
            <p:ph idx="1"/>
          </p:nvPr>
        </p:nvSpPr>
        <p:spPr>
          <a:xfrm>
            <a:off x="838200" y="1711234"/>
            <a:ext cx="10515600" cy="5050173"/>
          </a:xfrm>
        </p:spPr>
        <p:txBody>
          <a:bodyPr anchor="t">
            <a:noAutofit/>
          </a:bodyPr>
          <a:lstStyle/>
          <a:p>
            <a:pPr marL="0" indent="0" algn="justLow" rtl="1">
              <a:lnSpc>
                <a:spcPct val="170000"/>
              </a:lnSpc>
              <a:buNone/>
            </a:pPr>
            <a:r>
              <a:rPr lang="fa-IR" sz="2400" dirty="0">
                <a:cs typeface="B Nazanin" panose="00000400000000000000" pitchFamily="2" charset="-78"/>
              </a:rPr>
              <a:t>در ابتدای هر سال مسئول بهداشت حرفه ای هر کارگاه یا نماینده کارفرما باید فهرستی از مواد شیمیایی کارگاه که نام </a:t>
            </a:r>
            <a:r>
              <a:rPr lang="fa-IR" sz="2400" dirty="0" smtClean="0">
                <a:cs typeface="B Nazanin" panose="00000400000000000000" pitchFamily="2" charset="-78"/>
              </a:rPr>
              <a:t>آنها در </a:t>
            </a:r>
            <a:r>
              <a:rPr lang="fa-IR" sz="2400" dirty="0">
                <a:cs typeface="B Nazanin" panose="00000400000000000000" pitchFamily="2" charset="-78"/>
              </a:rPr>
              <a:t>لیست مواد شیمیایی جداول </a:t>
            </a:r>
            <a:r>
              <a:rPr lang="en-US" sz="2400" dirty="0">
                <a:cs typeface="B Nazanin" panose="00000400000000000000" pitchFamily="2" charset="-78"/>
              </a:rPr>
              <a:t>TPQ</a:t>
            </a:r>
            <a:r>
              <a:rPr lang="fa-IR" sz="2400" dirty="0">
                <a:cs typeface="B Nazanin" panose="00000400000000000000" pitchFamily="2" charset="-78"/>
              </a:rPr>
              <a:t>درج شده است را مطابق جدول شماره </a:t>
            </a:r>
            <a:r>
              <a:rPr lang="fa-IR" sz="2400" dirty="0" smtClean="0">
                <a:cs typeface="B Nazanin" panose="00000400000000000000" pitchFamily="2" charset="-78"/>
              </a:rPr>
              <a:t>1 تهیه </a:t>
            </a:r>
            <a:r>
              <a:rPr lang="fa-IR" sz="2400" dirty="0">
                <a:cs typeface="B Nazanin" panose="00000400000000000000" pitchFamily="2" charset="-78"/>
              </a:rPr>
              <a:t>و به تأیید کارفرما برساند و یک </a:t>
            </a:r>
            <a:r>
              <a:rPr lang="fa-IR" sz="2400" dirty="0" smtClean="0">
                <a:cs typeface="B Nazanin" panose="00000400000000000000" pitchFamily="2" charset="-78"/>
              </a:rPr>
              <a:t>نسخه از </a:t>
            </a:r>
            <a:r>
              <a:rPr lang="fa-IR" sz="2400" dirty="0">
                <a:cs typeface="B Nazanin" panose="00000400000000000000" pitchFamily="2" charset="-78"/>
              </a:rPr>
              <a:t>فایل جدول مذکور را به مرکز</a:t>
            </a:r>
            <a:r>
              <a:rPr lang="fa-IR" sz="2400" dirty="0" smtClean="0">
                <a:cs typeface="B Nazanin" panose="00000400000000000000" pitchFamily="2" charset="-78"/>
              </a:rPr>
              <a:t>/ شبکه </a:t>
            </a:r>
            <a:r>
              <a:rPr lang="fa-IR" sz="2400" dirty="0">
                <a:cs typeface="B Nazanin" panose="00000400000000000000" pitchFamily="2" charset="-78"/>
              </a:rPr>
              <a:t>بهداشت مربوطه ارسال نماید و یا در هنگام بازرسی به کارشناسان بهداشت حرفه </a:t>
            </a:r>
            <a:r>
              <a:rPr lang="fa-IR" sz="2400" dirty="0" smtClean="0">
                <a:cs typeface="B Nazanin" panose="00000400000000000000" pitchFamily="2" charset="-78"/>
              </a:rPr>
              <a:t>ای تحویل دهد.</a:t>
            </a:r>
            <a:endParaRPr lang="fa-IR" sz="2400" dirty="0" smtClean="0">
              <a:cs typeface="B Titr" panose="00000700000000000000" pitchFamily="2" charset="-78"/>
            </a:endParaRPr>
          </a:p>
          <a:p>
            <a:pPr marL="0" indent="0" algn="justLow" rtl="1">
              <a:lnSpc>
                <a:spcPct val="150000"/>
              </a:lnSpc>
              <a:buNone/>
            </a:pPr>
            <a:r>
              <a:rPr lang="fa-IR" sz="2400" dirty="0" smtClean="0">
                <a:cs typeface="B Titr" panose="00000700000000000000" pitchFamily="2" charset="-78"/>
              </a:rPr>
              <a:t>نکته</a:t>
            </a:r>
            <a:r>
              <a:rPr lang="fa-IR" sz="2400" dirty="0">
                <a:cs typeface="B Titr" panose="00000700000000000000" pitchFamily="2" charset="-78"/>
              </a:rPr>
              <a:t>: </a:t>
            </a:r>
            <a:endParaRPr lang="fa-IR" sz="2400" dirty="0" smtClean="0">
              <a:cs typeface="B Titr" panose="00000700000000000000" pitchFamily="2" charset="-78"/>
            </a:endParaRPr>
          </a:p>
          <a:p>
            <a:pPr marL="0" indent="0" algn="justLow" rtl="1">
              <a:lnSpc>
                <a:spcPct val="150000"/>
              </a:lnSpc>
              <a:buNone/>
            </a:pPr>
            <a:r>
              <a:rPr lang="fa-IR" sz="2400" dirty="0" smtClean="0">
                <a:cs typeface="B Nazanin" panose="00000400000000000000" pitchFamily="2" charset="-78"/>
              </a:rPr>
              <a:t>مراکز </a:t>
            </a:r>
            <a:r>
              <a:rPr lang="fa-IR" sz="2400" dirty="0">
                <a:cs typeface="B Nazanin" panose="00000400000000000000" pitchFamily="2" charset="-78"/>
              </a:rPr>
              <a:t>/ شبکه های بهداشتی درمانی باید جدول شماره 1را به همراه توضیحات و راهنمایی های لازم برای کلیه </a:t>
            </a:r>
            <a:r>
              <a:rPr lang="fa-IR" sz="2400" dirty="0" smtClean="0">
                <a:cs typeface="B Nazanin" panose="00000400000000000000" pitchFamily="2" charset="-78"/>
              </a:rPr>
              <a:t>کارگاههای </a:t>
            </a:r>
            <a:r>
              <a:rPr lang="fa-IR" sz="2400" dirty="0">
                <a:cs typeface="B Nazanin" panose="00000400000000000000" pitchFamily="2" charset="-78"/>
              </a:rPr>
              <a:t>مشمول برنامه حوادث شیمیایی ارسال نموده و در خصوص ضرورت تکمیل آن یادآوری نماید</a:t>
            </a:r>
            <a:r>
              <a:rPr lang="fa-IR" sz="2400" dirty="0" smtClean="0">
                <a:cs typeface="B Nazanin" panose="00000400000000000000" pitchFamily="2" charset="-78"/>
              </a:rPr>
              <a:t>. </a:t>
            </a:r>
            <a:r>
              <a:rPr lang="fa-IR" sz="2400" dirty="0" smtClean="0">
                <a:solidFill>
                  <a:schemeClr val="accent2">
                    <a:lumMod val="75000"/>
                  </a:schemeClr>
                </a:solidFill>
                <a:cs typeface="B Nazanin" panose="00000400000000000000" pitchFamily="2" charset="-78"/>
              </a:rPr>
              <a:t>( </a:t>
            </a:r>
            <a:r>
              <a:rPr lang="fa-IR" sz="2400" dirty="0">
                <a:solidFill>
                  <a:schemeClr val="accent2">
                    <a:lumMod val="75000"/>
                  </a:schemeClr>
                </a:solidFill>
                <a:cs typeface="B Nazanin" panose="00000400000000000000" pitchFamily="2" charset="-78"/>
              </a:rPr>
              <a:t>این اطلاع رسانی </a:t>
            </a:r>
            <a:r>
              <a:rPr lang="fa-IR" sz="2400" dirty="0" smtClean="0">
                <a:solidFill>
                  <a:schemeClr val="accent2">
                    <a:lumMod val="75000"/>
                  </a:schemeClr>
                </a:solidFill>
                <a:cs typeface="B Nazanin" panose="00000400000000000000" pitchFamily="2" charset="-78"/>
              </a:rPr>
              <a:t>لازم است </a:t>
            </a:r>
            <a:r>
              <a:rPr lang="fa-IR" sz="2400" dirty="0">
                <a:solidFill>
                  <a:schemeClr val="accent2">
                    <a:lumMod val="75000"/>
                  </a:schemeClr>
                </a:solidFill>
                <a:cs typeface="B Nazanin" panose="00000400000000000000" pitchFamily="2" charset="-78"/>
              </a:rPr>
              <a:t>حداقل یک ماه قبل از مطالبه فهرست مواد شیمیایی از کارگاه صورت پذیرد</a:t>
            </a:r>
            <a:r>
              <a:rPr lang="fa-IR" sz="2400" dirty="0" smtClean="0">
                <a:solidFill>
                  <a:schemeClr val="accent2">
                    <a:lumMod val="75000"/>
                  </a:schemeClr>
                </a:solidFill>
                <a:cs typeface="B Nazanin" panose="00000400000000000000" pitchFamily="2" charset="-78"/>
              </a:rPr>
              <a:t>). </a:t>
            </a:r>
            <a:endParaRPr lang="en-US" sz="2400" dirty="0">
              <a:solidFill>
                <a:schemeClr val="accent2">
                  <a:lumMod val="75000"/>
                </a:schemeClr>
              </a:solidFill>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07065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3600" b="1" dirty="0" smtClean="0">
                <a:solidFill>
                  <a:srgbClr val="0070C0"/>
                </a:solidFill>
                <a:cs typeface="B Titr" panose="00000700000000000000" pitchFamily="2" charset="-78"/>
              </a:rPr>
              <a:t>1. فهرست </a:t>
            </a:r>
            <a:r>
              <a:rPr lang="fa-IR" sz="3600" b="1" dirty="0">
                <a:solidFill>
                  <a:srgbClr val="0070C0"/>
                </a:solidFill>
                <a:cs typeface="B Titr" panose="00000700000000000000" pitchFamily="2" charset="-78"/>
              </a:rPr>
              <a:t>برداری از مواد شیمیایی</a:t>
            </a:r>
            <a:r>
              <a:rPr lang="fa-IR" sz="3600" dirty="0" smtClean="0">
                <a:solidFill>
                  <a:srgbClr val="0070C0"/>
                </a:solidFill>
                <a:cs typeface="B Titr" panose="00000700000000000000" pitchFamily="2" charset="-78"/>
              </a:rPr>
              <a:t> </a:t>
            </a:r>
            <a:endParaRPr lang="en-US" dirty="0">
              <a:solidFill>
                <a:srgbClr val="0070C0"/>
              </a:solidFill>
              <a:cs typeface="B Titr" panose="00000700000000000000" pitchFamily="2" charset="-78"/>
            </a:endParaRPr>
          </a:p>
        </p:txBody>
      </p:sp>
      <p:sp>
        <p:nvSpPr>
          <p:cNvPr id="7" name="Content Placeholder 6"/>
          <p:cNvSpPr>
            <a:spLocks noGrp="1"/>
          </p:cNvSpPr>
          <p:nvPr>
            <p:ph idx="1"/>
          </p:nvPr>
        </p:nvSpPr>
        <p:spPr>
          <a:xfrm>
            <a:off x="838200" y="1711234"/>
            <a:ext cx="10515600" cy="5029199"/>
          </a:xfrm>
        </p:spPr>
        <p:txBody>
          <a:bodyPr anchor="ctr">
            <a:noAutofit/>
          </a:bodyPr>
          <a:lstStyle/>
          <a:p>
            <a:pPr algn="justLow" rtl="1">
              <a:lnSpc>
                <a:spcPct val="150000"/>
              </a:lnSpc>
              <a:buFont typeface="Wingdings" panose="05000000000000000000" pitchFamily="2" charset="2"/>
              <a:buChar char="q"/>
            </a:pPr>
            <a:r>
              <a:rPr lang="fa-IR" sz="2000" dirty="0">
                <a:cs typeface="B Nazanin" panose="00000400000000000000" pitchFamily="2" charset="-78"/>
              </a:rPr>
              <a:t>در چک لیست اصلی در صورتی که </a:t>
            </a:r>
            <a:r>
              <a:rPr lang="fa-IR" sz="2000" dirty="0">
                <a:solidFill>
                  <a:schemeClr val="accent2">
                    <a:lumMod val="75000"/>
                  </a:schemeClr>
                </a:solidFill>
                <a:cs typeface="B Nazanin" panose="00000400000000000000" pitchFamily="2" charset="-78"/>
              </a:rPr>
              <a:t>فهرست به روز رسانی شده و کامل </a:t>
            </a:r>
            <a:r>
              <a:rPr lang="fa-IR" sz="2000" dirty="0">
                <a:cs typeface="B Nazanin" panose="00000400000000000000" pitchFamily="2" charset="-78"/>
              </a:rPr>
              <a:t>مواد / کالای شیمیایی مورد استفاده </a:t>
            </a:r>
            <a:r>
              <a:rPr lang="fa-IR" sz="2000" dirty="0" smtClean="0">
                <a:cs typeface="B Nazanin" panose="00000400000000000000" pitchFamily="2" charset="-78"/>
              </a:rPr>
              <a:t>در کارگاه </a:t>
            </a:r>
            <a:r>
              <a:rPr lang="fa-IR" sz="2000" dirty="0">
                <a:cs typeface="B Nazanin" panose="00000400000000000000" pitchFamily="2" charset="-78"/>
              </a:rPr>
              <a:t>طبق فرمت فوق موجود باشد </a:t>
            </a:r>
            <a:r>
              <a:rPr lang="fa-IR" sz="2000" dirty="0">
                <a:solidFill>
                  <a:schemeClr val="accent2">
                    <a:lumMod val="75000"/>
                  </a:schemeClr>
                </a:solidFill>
                <a:cs typeface="B Nazanin" panose="00000400000000000000" pitchFamily="2" charset="-78"/>
              </a:rPr>
              <a:t>گزینه "بله" </a:t>
            </a:r>
            <a:r>
              <a:rPr lang="fa-IR" sz="2000" dirty="0">
                <a:cs typeface="B Nazanin" panose="00000400000000000000" pitchFamily="2" charset="-78"/>
              </a:rPr>
              <a:t>انتخاب می شود</a:t>
            </a:r>
            <a:r>
              <a:rPr lang="fa-IR" sz="2000" dirty="0" smtClean="0">
                <a:cs typeface="B Nazanin" panose="00000400000000000000" pitchFamily="2" charset="-78"/>
              </a:rPr>
              <a:t>.</a:t>
            </a:r>
          </a:p>
          <a:p>
            <a:pPr algn="justLow" rtl="1">
              <a:lnSpc>
                <a:spcPct val="150000"/>
              </a:lnSpc>
              <a:buFont typeface="Wingdings" panose="05000000000000000000" pitchFamily="2" charset="2"/>
              <a:buChar char="q"/>
            </a:pPr>
            <a:r>
              <a:rPr lang="fa-IR" sz="2000" dirty="0" smtClean="0">
                <a:cs typeface="B Nazanin" panose="00000400000000000000" pitchFamily="2" charset="-78"/>
              </a:rPr>
              <a:t>در </a:t>
            </a:r>
            <a:r>
              <a:rPr lang="fa-IR" sz="2000" dirty="0">
                <a:cs typeface="B Nazanin" panose="00000400000000000000" pitchFamily="2" charset="-78"/>
              </a:rPr>
              <a:t>صورتی که </a:t>
            </a:r>
            <a:r>
              <a:rPr lang="fa-IR" sz="2000" dirty="0">
                <a:solidFill>
                  <a:schemeClr val="accent2">
                    <a:lumMod val="75000"/>
                  </a:schemeClr>
                </a:solidFill>
                <a:cs typeface="B Nazanin" panose="00000400000000000000" pitchFamily="2" charset="-78"/>
              </a:rPr>
              <a:t>هیچگونه فهرستی </a:t>
            </a:r>
            <a:r>
              <a:rPr lang="fa-IR" sz="2000" dirty="0">
                <a:cs typeface="B Nazanin" panose="00000400000000000000" pitchFamily="2" charset="-78"/>
              </a:rPr>
              <a:t>از مواد شیمیایی در کارگاه وجود نداشته باشد </a:t>
            </a:r>
            <a:r>
              <a:rPr lang="fa-IR" sz="2000" dirty="0">
                <a:solidFill>
                  <a:schemeClr val="accent2">
                    <a:lumMod val="75000"/>
                  </a:schemeClr>
                </a:solidFill>
                <a:cs typeface="B Nazanin" panose="00000400000000000000" pitchFamily="2" charset="-78"/>
              </a:rPr>
              <a:t>گزینه "خیر" </a:t>
            </a:r>
            <a:r>
              <a:rPr lang="fa-IR" sz="2000" dirty="0">
                <a:cs typeface="B Nazanin" panose="00000400000000000000" pitchFamily="2" charset="-78"/>
              </a:rPr>
              <a:t>انتخاب می </a:t>
            </a:r>
            <a:r>
              <a:rPr lang="fa-IR" sz="2000" dirty="0" smtClean="0">
                <a:cs typeface="B Nazanin" panose="00000400000000000000" pitchFamily="2" charset="-78"/>
              </a:rPr>
              <a:t>شود</a:t>
            </a:r>
          </a:p>
          <a:p>
            <a:pPr algn="justLow" rtl="1">
              <a:lnSpc>
                <a:spcPct val="150000"/>
              </a:lnSpc>
              <a:buFont typeface="Wingdings" panose="05000000000000000000" pitchFamily="2" charset="2"/>
              <a:buChar char="q"/>
            </a:pPr>
            <a:r>
              <a:rPr lang="fa-IR" sz="2000" dirty="0" smtClean="0">
                <a:cs typeface="B Nazanin" panose="00000400000000000000" pitchFamily="2" charset="-78"/>
              </a:rPr>
              <a:t>در </a:t>
            </a:r>
            <a:r>
              <a:rPr lang="fa-IR" sz="2000" dirty="0">
                <a:cs typeface="B Nazanin" panose="00000400000000000000" pitchFamily="2" charset="-78"/>
              </a:rPr>
              <a:t>صورتی که </a:t>
            </a:r>
            <a:r>
              <a:rPr lang="fa-IR" sz="2000" dirty="0">
                <a:solidFill>
                  <a:schemeClr val="accent2">
                    <a:lumMod val="75000"/>
                  </a:schemeClr>
                </a:solidFill>
                <a:cs typeface="B Nazanin" panose="00000400000000000000" pitchFamily="2" charset="-78"/>
              </a:rPr>
              <a:t>فهرست موجود ناقص </a:t>
            </a:r>
            <a:r>
              <a:rPr lang="fa-IR" sz="2000" dirty="0">
                <a:cs typeface="B Nazanin" panose="00000400000000000000" pitchFamily="2" charset="-78"/>
              </a:rPr>
              <a:t>باشد و یا به روز رسانی نشده باشد </a:t>
            </a:r>
            <a:r>
              <a:rPr lang="fa-IR" sz="2000" dirty="0">
                <a:solidFill>
                  <a:schemeClr val="accent2">
                    <a:lumMod val="75000"/>
                  </a:schemeClr>
                </a:solidFill>
                <a:cs typeface="B Nazanin" panose="00000400000000000000" pitchFamily="2" charset="-78"/>
              </a:rPr>
              <a:t>گزینه "نیازمند تکمیل" </a:t>
            </a:r>
            <a:r>
              <a:rPr lang="fa-IR" sz="2000" dirty="0">
                <a:cs typeface="B Nazanin" panose="00000400000000000000" pitchFamily="2" charset="-78"/>
              </a:rPr>
              <a:t>انتخاب شود.</a:t>
            </a:r>
            <a:r>
              <a:rPr lang="fa-IR" sz="2000" dirty="0" smtClean="0">
                <a:cs typeface="B Nazanin" panose="00000400000000000000" pitchFamily="2" charset="-78"/>
              </a:rPr>
              <a:t> </a:t>
            </a:r>
          </a:p>
          <a:p>
            <a:pPr marL="0" indent="0" algn="ctr" rtl="1">
              <a:lnSpc>
                <a:spcPct val="150000"/>
              </a:lnSpc>
              <a:buNone/>
            </a:pPr>
            <a:r>
              <a:rPr lang="fa-IR" sz="2000" dirty="0" smtClean="0">
                <a:cs typeface="B Nazanin" panose="00000400000000000000" pitchFamily="2" charset="-78"/>
              </a:rPr>
              <a:t>جدول 1 فهرست </a:t>
            </a:r>
            <a:r>
              <a:rPr lang="fa-IR" sz="2000" dirty="0">
                <a:cs typeface="B Nazanin" panose="00000400000000000000" pitchFamily="2" charset="-78"/>
              </a:rPr>
              <a:t>برداری مواد شیمیایی / کالاهای شیمیایی خطرناک موجود در کارگاه</a:t>
            </a:r>
            <a:r>
              <a:rPr lang="fa-IR" sz="2000" dirty="0" smtClean="0">
                <a:cs typeface="B Nazanin" panose="00000400000000000000" pitchFamily="2" charset="-78"/>
              </a:rPr>
              <a:t> </a:t>
            </a:r>
          </a:p>
          <a:p>
            <a:pPr marL="0" indent="0" algn="justLow" rtl="1">
              <a:lnSpc>
                <a:spcPct val="150000"/>
              </a:lnSpc>
              <a:buNone/>
            </a:pPr>
            <a:endParaRPr lang="fa-IR" sz="2000" dirty="0">
              <a:solidFill>
                <a:schemeClr val="accent2">
                  <a:lumMod val="75000"/>
                </a:schemeClr>
              </a:solidFill>
              <a:cs typeface="B Nazanin" panose="00000400000000000000" pitchFamily="2" charset="-78"/>
            </a:endParaRPr>
          </a:p>
          <a:p>
            <a:pPr marL="0" indent="0" algn="justLow" rtl="1">
              <a:lnSpc>
                <a:spcPct val="150000"/>
              </a:lnSpc>
              <a:buNone/>
            </a:pPr>
            <a:endParaRPr lang="fa-IR" sz="2000" dirty="0" smtClean="0">
              <a:solidFill>
                <a:schemeClr val="accent2">
                  <a:lumMod val="75000"/>
                </a:schemeClr>
              </a:solidFill>
              <a:cs typeface="B Nazanin" panose="00000400000000000000" pitchFamily="2" charset="-78"/>
            </a:endParaRPr>
          </a:p>
          <a:p>
            <a:pPr marL="0" indent="0" algn="ctr" rtl="1">
              <a:lnSpc>
                <a:spcPct val="150000"/>
              </a:lnSpc>
              <a:buNone/>
            </a:pPr>
            <a:endParaRPr lang="fa-IR" sz="2000" dirty="0" smtClean="0">
              <a:cs typeface="B Nazanin" panose="00000400000000000000" pitchFamily="2" charset="-78"/>
            </a:endParaRPr>
          </a:p>
          <a:p>
            <a:pPr marL="0" indent="0" algn="ctr" rtl="1">
              <a:lnSpc>
                <a:spcPct val="150000"/>
              </a:lnSpc>
              <a:buNone/>
            </a:pPr>
            <a:r>
              <a:rPr lang="fa-IR" sz="2000" u="sng" dirty="0" smtClean="0">
                <a:solidFill>
                  <a:schemeClr val="accent2">
                    <a:lumMod val="75000"/>
                  </a:schemeClr>
                </a:solidFill>
                <a:cs typeface="B Nazanin" panose="00000400000000000000" pitchFamily="2" charset="-78"/>
              </a:rPr>
              <a:t>منظور </a:t>
            </a:r>
            <a:r>
              <a:rPr lang="fa-IR" sz="2000" u="sng" dirty="0">
                <a:solidFill>
                  <a:schemeClr val="accent2">
                    <a:lumMod val="75000"/>
                  </a:schemeClr>
                </a:solidFill>
                <a:cs typeface="B Nazanin" panose="00000400000000000000" pitchFamily="2" charset="-78"/>
              </a:rPr>
              <a:t>مواد شیمیایی خطرناکی هستند که اگر فرد در معرض آنها قرار گیرد سلامت او به خطر می افتد</a:t>
            </a:r>
            <a:r>
              <a:rPr lang="fa-IR" sz="2000" u="sng" dirty="0" smtClean="0">
                <a:solidFill>
                  <a:schemeClr val="accent2">
                    <a:lumMod val="75000"/>
                  </a:schemeClr>
                </a:solidFill>
                <a:cs typeface="B Nazanin" panose="00000400000000000000" pitchFamily="2" charset="-78"/>
              </a:rPr>
              <a:t> </a:t>
            </a:r>
            <a:endParaRPr lang="fa-IR" sz="2000" u="sng" dirty="0">
              <a:solidFill>
                <a:schemeClr val="accent2">
                  <a:lumMod val="75000"/>
                </a:schemeClr>
              </a:solidFill>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graphicFrame>
        <p:nvGraphicFramePr>
          <p:cNvPr id="2" name="Table 1"/>
          <p:cNvGraphicFramePr>
            <a:graphicFrameLocks noGrp="1"/>
          </p:cNvGraphicFramePr>
          <p:nvPr>
            <p:extLst>
              <p:ext uri="{D42A27DB-BD31-4B8C-83A1-F6EECF244321}">
                <p14:modId xmlns:p14="http://schemas.microsoft.com/office/powerpoint/2010/main" val="459030489"/>
              </p:ext>
            </p:extLst>
          </p:nvPr>
        </p:nvGraphicFramePr>
        <p:xfrm>
          <a:off x="963385" y="4401881"/>
          <a:ext cx="10265229" cy="1935972"/>
        </p:xfrm>
        <a:graphic>
          <a:graphicData uri="http://schemas.openxmlformats.org/drawingml/2006/table">
            <a:tbl>
              <a:tblPr rtl="1" firstRow="1" bandRow="1">
                <a:tableStyleId>{5C22544A-7EE6-4342-B048-85BDC9FD1C3A}</a:tableStyleId>
              </a:tblPr>
              <a:tblGrid>
                <a:gridCol w="804135">
                  <a:extLst>
                    <a:ext uri="{9D8B030D-6E8A-4147-A177-3AD203B41FA5}">
                      <a16:colId xmlns="" xmlns:a16="http://schemas.microsoft.com/office/drawing/2014/main" val="1735641023"/>
                    </a:ext>
                  </a:extLst>
                </a:gridCol>
                <a:gridCol w="1037728">
                  <a:extLst>
                    <a:ext uri="{9D8B030D-6E8A-4147-A177-3AD203B41FA5}">
                      <a16:colId xmlns="" xmlns:a16="http://schemas.microsoft.com/office/drawing/2014/main" val="1780252899"/>
                    </a:ext>
                  </a:extLst>
                </a:gridCol>
                <a:gridCol w="836023">
                  <a:extLst>
                    <a:ext uri="{9D8B030D-6E8A-4147-A177-3AD203B41FA5}">
                      <a16:colId xmlns="" xmlns:a16="http://schemas.microsoft.com/office/drawing/2014/main" val="3767910618"/>
                    </a:ext>
                  </a:extLst>
                </a:gridCol>
                <a:gridCol w="1578102">
                  <a:extLst>
                    <a:ext uri="{9D8B030D-6E8A-4147-A177-3AD203B41FA5}">
                      <a16:colId xmlns="" xmlns:a16="http://schemas.microsoft.com/office/drawing/2014/main" val="1956334420"/>
                    </a:ext>
                  </a:extLst>
                </a:gridCol>
                <a:gridCol w="1271442">
                  <a:extLst>
                    <a:ext uri="{9D8B030D-6E8A-4147-A177-3AD203B41FA5}">
                      <a16:colId xmlns="" xmlns:a16="http://schemas.microsoft.com/office/drawing/2014/main" val="3473769531"/>
                    </a:ext>
                  </a:extLst>
                </a:gridCol>
                <a:gridCol w="1258059">
                  <a:extLst>
                    <a:ext uri="{9D8B030D-6E8A-4147-A177-3AD203B41FA5}">
                      <a16:colId xmlns="" xmlns:a16="http://schemas.microsoft.com/office/drawing/2014/main" val="4089949270"/>
                    </a:ext>
                  </a:extLst>
                </a:gridCol>
                <a:gridCol w="1084072">
                  <a:extLst>
                    <a:ext uri="{9D8B030D-6E8A-4147-A177-3AD203B41FA5}">
                      <a16:colId xmlns="" xmlns:a16="http://schemas.microsoft.com/office/drawing/2014/main" val="919357081"/>
                    </a:ext>
                  </a:extLst>
                </a:gridCol>
                <a:gridCol w="1124223">
                  <a:extLst>
                    <a:ext uri="{9D8B030D-6E8A-4147-A177-3AD203B41FA5}">
                      <a16:colId xmlns="" xmlns:a16="http://schemas.microsoft.com/office/drawing/2014/main" val="632200943"/>
                    </a:ext>
                  </a:extLst>
                </a:gridCol>
                <a:gridCol w="1271445">
                  <a:extLst>
                    <a:ext uri="{9D8B030D-6E8A-4147-A177-3AD203B41FA5}">
                      <a16:colId xmlns="" xmlns:a16="http://schemas.microsoft.com/office/drawing/2014/main" val="1945293364"/>
                    </a:ext>
                  </a:extLst>
                </a:gridCol>
              </a:tblGrid>
              <a:tr h="500715">
                <a:tc rowSpan="2">
                  <a:txBody>
                    <a:bodyPr/>
                    <a:lstStyle/>
                    <a:p>
                      <a:pPr algn="ctr" rtl="1">
                        <a:lnSpc>
                          <a:spcPct val="150000"/>
                        </a:lnSpc>
                      </a:pPr>
                      <a:r>
                        <a:rPr lang="fa-IR" sz="1400" b="1" dirty="0" smtClean="0">
                          <a:solidFill>
                            <a:schemeClr val="bg1"/>
                          </a:solidFill>
                          <a:cs typeface="B Titr" panose="00000700000000000000" pitchFamily="2" charset="-78"/>
                        </a:rPr>
                        <a:t>ردیف</a:t>
                      </a:r>
                      <a:endParaRPr lang="en-US" sz="1400" b="1" dirty="0">
                        <a:solidFill>
                          <a:schemeClr val="bg1"/>
                        </a:solidFill>
                        <a:cs typeface="B Titr" panose="00000700000000000000" pitchFamily="2" charset="-78"/>
                      </a:endParaRPr>
                    </a:p>
                  </a:txBody>
                  <a:tcPr anchor="ctr"/>
                </a:tc>
                <a:tc rowSpan="2">
                  <a:txBody>
                    <a:bodyPr/>
                    <a:lstStyle/>
                    <a:p>
                      <a:pPr algn="ctr" rtl="1">
                        <a:lnSpc>
                          <a:spcPct val="150000"/>
                        </a:lnSpc>
                      </a:pPr>
                      <a:r>
                        <a:rPr lang="fa-IR" sz="1400" b="1" i="0" dirty="0">
                          <a:solidFill>
                            <a:schemeClr val="bg1"/>
                          </a:solidFill>
                          <a:effectLst/>
                          <a:latin typeface="B Yagut" panose="00000400000000000000" pitchFamily="2" charset="-78"/>
                          <a:cs typeface="B Titr" panose="00000700000000000000" pitchFamily="2" charset="-78"/>
                        </a:rPr>
                        <a:t>نام </a:t>
                      </a:r>
                      <a:r>
                        <a:rPr lang="fa-IR" sz="1400" b="1" i="0" dirty="0" smtClean="0">
                          <a:solidFill>
                            <a:schemeClr val="bg1"/>
                          </a:solidFill>
                          <a:effectLst/>
                          <a:latin typeface="B Yagut" panose="00000400000000000000" pitchFamily="2" charset="-78"/>
                          <a:cs typeface="B Titr" panose="00000700000000000000" pitchFamily="2" charset="-78"/>
                        </a:rPr>
                        <a:t>ماده</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fa-IR" sz="1400" b="1" i="0" dirty="0" smtClean="0">
                          <a:solidFill>
                            <a:schemeClr val="bg1"/>
                          </a:solidFill>
                          <a:effectLst/>
                          <a:latin typeface="B Yagut" panose="00000400000000000000" pitchFamily="2" charset="-78"/>
                          <a:cs typeface="B Titr" panose="00000700000000000000" pitchFamily="2" charset="-78"/>
                        </a:rPr>
                        <a:t>شیمیایی</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fa-IR" sz="1400" b="1" i="0" dirty="0" smtClean="0">
                          <a:solidFill>
                            <a:schemeClr val="bg1"/>
                          </a:solidFill>
                          <a:effectLst/>
                          <a:latin typeface="B Yagut" panose="00000400000000000000" pitchFamily="2" charset="-78"/>
                          <a:cs typeface="B Titr" panose="00000700000000000000" pitchFamily="2" charset="-78"/>
                        </a:rPr>
                        <a:t>خطرناک</a:t>
                      </a:r>
                      <a:endParaRPr lang="fa-IR" sz="1400" b="1" dirty="0">
                        <a:solidFill>
                          <a:schemeClr val="bg1"/>
                        </a:solidFill>
                        <a:effectLst/>
                        <a:cs typeface="B Titr" panose="00000700000000000000" pitchFamily="2" charset="-78"/>
                      </a:endParaRPr>
                    </a:p>
                  </a:txBody>
                  <a:tcPr anchor="ctr"/>
                </a:tc>
                <a:tc rowSpan="2">
                  <a:txBody>
                    <a:bodyPr/>
                    <a:lstStyle/>
                    <a:p>
                      <a:pPr algn="ctr" rtl="1">
                        <a:lnSpc>
                          <a:spcPct val="150000"/>
                        </a:lnSpc>
                      </a:pPr>
                      <a:r>
                        <a:rPr lang="fa-IR" sz="1400" b="1" i="0" dirty="0" smtClean="0">
                          <a:solidFill>
                            <a:schemeClr val="bg1"/>
                          </a:solidFill>
                          <a:effectLst/>
                          <a:latin typeface="B Yagut" panose="00000400000000000000" pitchFamily="2" charset="-78"/>
                          <a:cs typeface="B Titr" panose="00000700000000000000" pitchFamily="2" charset="-78"/>
                        </a:rPr>
                        <a:t>شماره</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en-US" sz="1400" b="1" i="0" dirty="0" smtClean="0">
                          <a:solidFill>
                            <a:schemeClr val="bg1"/>
                          </a:solidFill>
                          <a:effectLst/>
                          <a:latin typeface="Calibri" panose="020F0502020204030204" pitchFamily="34" charset="0"/>
                          <a:cs typeface="B Titr" panose="00000700000000000000" pitchFamily="2" charset="-78"/>
                        </a:rPr>
                        <a:t>CAS</a:t>
                      </a:r>
                      <a:endParaRPr lang="en-US" sz="1400" b="1" dirty="0">
                        <a:solidFill>
                          <a:schemeClr val="bg1"/>
                        </a:solidFill>
                        <a:effectLst/>
                        <a:cs typeface="B Titr" panose="00000700000000000000" pitchFamily="2" charset="-78"/>
                      </a:endParaRPr>
                    </a:p>
                  </a:txBody>
                  <a:tcPr anchor="ctr"/>
                </a:tc>
                <a:tc gridSpan="3">
                  <a:txBody>
                    <a:bodyPr/>
                    <a:lstStyle/>
                    <a:p>
                      <a:pPr algn="ctr" rtl="1">
                        <a:lnSpc>
                          <a:spcPct val="150000"/>
                        </a:lnSpc>
                      </a:pPr>
                      <a:r>
                        <a:rPr lang="fa-IR" sz="1400" b="1" i="0" dirty="0">
                          <a:solidFill>
                            <a:schemeClr val="bg1"/>
                          </a:solidFill>
                          <a:effectLst/>
                          <a:latin typeface="B Yagut" panose="00000400000000000000" pitchFamily="2" charset="-78"/>
                          <a:cs typeface="B Titr" panose="00000700000000000000" pitchFamily="2" charset="-78"/>
                        </a:rPr>
                        <a:t>مقدار ماده شیمیایی (کیلوگرم)</a:t>
                      </a:r>
                      <a:endParaRPr lang="fa-IR" sz="1400" b="1" dirty="0">
                        <a:solidFill>
                          <a:schemeClr val="bg1"/>
                        </a:solidFill>
                        <a:effectLst/>
                        <a:cs typeface="B Titr" panose="00000700000000000000" pitchFamily="2" charset="-78"/>
                      </a:endParaRPr>
                    </a:p>
                  </a:txBody>
                  <a:tcPr anchor="ctr"/>
                </a:tc>
                <a:tc hMerge="1">
                  <a:txBody>
                    <a:bodyPr/>
                    <a:lstStyle/>
                    <a:p>
                      <a:endParaRPr lang="fa-IR" dirty="0">
                        <a:effectLst/>
                      </a:endParaRPr>
                    </a:p>
                  </a:txBody>
                  <a:tcPr anchor="ctr"/>
                </a:tc>
                <a:tc hMerge="1">
                  <a:txBody>
                    <a:bodyPr/>
                    <a:lstStyle/>
                    <a:p>
                      <a:endParaRPr lang="fa-IR" dirty="0">
                        <a:effectLst/>
                      </a:endParaRPr>
                    </a:p>
                  </a:txBody>
                  <a:tcPr anchor="ctr"/>
                </a:tc>
                <a:tc rowSpan="2">
                  <a:txBody>
                    <a:bodyPr/>
                    <a:lstStyle/>
                    <a:p>
                      <a:pPr algn="ctr" rtl="1">
                        <a:lnSpc>
                          <a:spcPct val="150000"/>
                        </a:lnSpc>
                      </a:pPr>
                      <a:r>
                        <a:rPr lang="fa-IR" sz="1400" b="1" i="0" dirty="0" smtClean="0">
                          <a:solidFill>
                            <a:schemeClr val="bg1"/>
                          </a:solidFill>
                          <a:effectLst/>
                          <a:latin typeface="B Yagut" panose="00000400000000000000" pitchFamily="2" charset="-78"/>
                          <a:cs typeface="B Titr" panose="00000700000000000000" pitchFamily="2" charset="-78"/>
                        </a:rPr>
                        <a:t>آیا برگه</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fa-IR" sz="1400" b="1" i="0" dirty="0" smtClean="0">
                          <a:solidFill>
                            <a:schemeClr val="bg1"/>
                          </a:solidFill>
                          <a:effectLst/>
                          <a:latin typeface="B Yagut" panose="00000400000000000000" pitchFamily="2" charset="-78"/>
                          <a:cs typeface="B Titr" panose="00000700000000000000" pitchFamily="2" charset="-78"/>
                        </a:rPr>
                        <a:t>ایمنی</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fa-IR" sz="1400" b="1" i="0" dirty="0" smtClean="0">
                          <a:solidFill>
                            <a:schemeClr val="bg1"/>
                          </a:solidFill>
                          <a:effectLst/>
                          <a:latin typeface="Calibri" panose="020F0502020204030204" pitchFamily="34" charset="0"/>
                          <a:cs typeface="B Titr" panose="00000700000000000000" pitchFamily="2" charset="-78"/>
                        </a:rPr>
                        <a:t>(</a:t>
                      </a:r>
                      <a:r>
                        <a:rPr lang="en-US" sz="1400" b="1" i="0" dirty="0" smtClean="0">
                          <a:solidFill>
                            <a:schemeClr val="bg1"/>
                          </a:solidFill>
                          <a:effectLst/>
                          <a:latin typeface="Calibri" panose="020F0502020204030204" pitchFamily="34" charset="0"/>
                          <a:cs typeface="B Titr" panose="00000700000000000000" pitchFamily="2" charset="-78"/>
                        </a:rPr>
                        <a:t>SDS</a:t>
                      </a:r>
                      <a:r>
                        <a:rPr lang="fa-IR" sz="1400" b="1" i="0" dirty="0" smtClean="0">
                          <a:solidFill>
                            <a:schemeClr val="bg1"/>
                          </a:solidFill>
                          <a:effectLst/>
                          <a:latin typeface="Calibri" panose="020F0502020204030204" pitchFamily="34" charset="0"/>
                          <a:cs typeface="B Titr" panose="00000700000000000000" pitchFamily="2" charset="-78"/>
                        </a:rPr>
                        <a:t>)</a:t>
                      </a:r>
                      <a:r>
                        <a:rPr lang="en-US" sz="1400" b="1" i="0" dirty="0" smtClean="0">
                          <a:solidFill>
                            <a:schemeClr val="bg1"/>
                          </a:solidFill>
                          <a:effectLst/>
                          <a:latin typeface="B Yagut" panose="00000400000000000000" pitchFamily="2" charset="-78"/>
                          <a:cs typeface="B Titr" panose="00000700000000000000" pitchFamily="2" charset="-78"/>
                        </a:rPr>
                        <a:t/>
                      </a:r>
                      <a:br>
                        <a:rPr lang="en-US" sz="1400" b="1" i="0" dirty="0" smtClean="0">
                          <a:solidFill>
                            <a:schemeClr val="bg1"/>
                          </a:solidFill>
                          <a:effectLst/>
                          <a:latin typeface="B Yagut" panose="00000400000000000000" pitchFamily="2" charset="-78"/>
                          <a:cs typeface="B Titr" panose="00000700000000000000" pitchFamily="2" charset="-78"/>
                        </a:rPr>
                      </a:br>
                      <a:r>
                        <a:rPr lang="fa-IR" sz="1400" b="1" i="0" dirty="0" smtClean="0">
                          <a:solidFill>
                            <a:schemeClr val="bg1"/>
                          </a:solidFill>
                          <a:effectLst/>
                          <a:latin typeface="B Yagut" panose="00000400000000000000" pitchFamily="2" charset="-78"/>
                          <a:cs typeface="B Titr" panose="00000700000000000000" pitchFamily="2" charset="-78"/>
                        </a:rPr>
                        <a:t>دارد؟</a:t>
                      </a:r>
                      <a:endParaRPr lang="fa-IR" sz="1400" b="1" dirty="0">
                        <a:solidFill>
                          <a:schemeClr val="bg1"/>
                        </a:solidFill>
                        <a:effectLst/>
                        <a:cs typeface="B Titr" panose="00000700000000000000" pitchFamily="2" charset="-78"/>
                      </a:endParaRPr>
                    </a:p>
                  </a:txBody>
                  <a:tcPr anchor="ctr"/>
                </a:tc>
                <a:tc rowSpan="2">
                  <a:txBody>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lang="fa-IR" sz="1400" b="1" i="0" dirty="0" smtClean="0">
                          <a:solidFill>
                            <a:schemeClr val="bg1"/>
                          </a:solidFill>
                          <a:effectLst/>
                          <a:latin typeface="B Yagut" panose="00000400000000000000" pitchFamily="2" charset="-78"/>
                          <a:cs typeface="B Titr" panose="00000700000000000000" pitchFamily="2" charset="-78"/>
                        </a:rPr>
                        <a:t>آیا برچسب</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fa-IR" sz="1400" b="1" i="0" dirty="0" smtClean="0">
                          <a:solidFill>
                            <a:schemeClr val="bg1"/>
                          </a:solidFill>
                          <a:effectLst/>
                          <a:latin typeface="B Yagut" panose="00000400000000000000" pitchFamily="2" charset="-78"/>
                          <a:cs typeface="B Titr" panose="00000700000000000000" pitchFamily="2" charset="-78"/>
                        </a:rPr>
                        <a:t>مناسب در</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fa-IR" sz="1400" b="1" i="0" dirty="0" smtClean="0">
                          <a:solidFill>
                            <a:schemeClr val="bg1"/>
                          </a:solidFill>
                          <a:effectLst/>
                          <a:latin typeface="B Yagut" panose="00000400000000000000" pitchFamily="2" charset="-78"/>
                          <a:cs typeface="B Titr" panose="00000700000000000000" pitchFamily="2" charset="-78"/>
                        </a:rPr>
                        <a:t>تطابق با</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fa-IR" sz="1400" b="1" i="0" dirty="0" smtClean="0">
                          <a:solidFill>
                            <a:schemeClr val="bg1"/>
                          </a:solidFill>
                          <a:effectLst/>
                          <a:latin typeface="B Yagut" panose="00000400000000000000" pitchFamily="2" charset="-78"/>
                          <a:cs typeface="B Titr" panose="00000700000000000000" pitchFamily="2" charset="-78"/>
                        </a:rPr>
                        <a:t>دارد؟</a:t>
                      </a:r>
                      <a:r>
                        <a:rPr lang="en-US" sz="1400" b="1" i="0" dirty="0" smtClean="0">
                          <a:solidFill>
                            <a:schemeClr val="bg1"/>
                          </a:solidFill>
                          <a:effectLst/>
                          <a:latin typeface="Calibri" panose="020F0502020204030204" pitchFamily="34" charset="0"/>
                          <a:cs typeface="B Titr" panose="00000700000000000000" pitchFamily="2" charset="-78"/>
                        </a:rPr>
                        <a:t> GHS</a:t>
                      </a:r>
                      <a:endParaRPr lang="fa-IR" sz="1400" b="1" dirty="0" smtClean="0">
                        <a:solidFill>
                          <a:schemeClr val="bg1"/>
                        </a:solidFill>
                        <a:effectLst/>
                        <a:cs typeface="B Titr" panose="00000700000000000000" pitchFamily="2" charset="-78"/>
                      </a:endParaRPr>
                    </a:p>
                  </a:txBody>
                  <a:tcPr anchor="ctr"/>
                </a:tc>
                <a:tc rowSpan="2">
                  <a:txBody>
                    <a:bodyPr/>
                    <a:lstStyle/>
                    <a:p>
                      <a:pPr algn="ctr" rtl="1">
                        <a:lnSpc>
                          <a:spcPct val="150000"/>
                        </a:lnSpc>
                      </a:pPr>
                      <a:r>
                        <a:rPr lang="fa-IR" sz="1400" b="1" i="0" dirty="0">
                          <a:solidFill>
                            <a:schemeClr val="bg1"/>
                          </a:solidFill>
                          <a:effectLst/>
                          <a:latin typeface="B Yagut" panose="00000400000000000000" pitchFamily="2" charset="-78"/>
                          <a:cs typeface="B Titr" panose="00000700000000000000" pitchFamily="2" charset="-78"/>
                        </a:rPr>
                        <a:t>مقدار </a:t>
                      </a:r>
                      <a:r>
                        <a:rPr lang="fa-IR" sz="1400" b="1" i="0" dirty="0" smtClean="0">
                          <a:solidFill>
                            <a:schemeClr val="bg1"/>
                          </a:solidFill>
                          <a:effectLst/>
                          <a:latin typeface="B Yagut" panose="00000400000000000000" pitchFamily="2" charset="-78"/>
                          <a:cs typeface="B Titr" panose="00000700000000000000" pitchFamily="2" charset="-78"/>
                        </a:rPr>
                        <a:t>(</a:t>
                      </a:r>
                      <a:r>
                        <a:rPr lang="en-US" sz="1400" b="1" i="0" dirty="0" smtClean="0">
                          <a:solidFill>
                            <a:schemeClr val="bg1"/>
                          </a:solidFill>
                          <a:effectLst/>
                          <a:latin typeface="Calibri" panose="020F0502020204030204" pitchFamily="34" charset="0"/>
                          <a:cs typeface="B Titr" panose="00000700000000000000" pitchFamily="2" charset="-78"/>
                        </a:rPr>
                        <a:t>kg</a:t>
                      </a:r>
                      <a:r>
                        <a:rPr lang="fa-IR" sz="1400" b="1" i="0" dirty="0" smtClean="0">
                          <a:solidFill>
                            <a:schemeClr val="bg1"/>
                          </a:solidFill>
                          <a:effectLst/>
                          <a:latin typeface="Calibri" panose="020F0502020204030204" pitchFamily="34" charset="0"/>
                          <a:cs typeface="B Titr" panose="00000700000000000000" pitchFamily="2" charset="-78"/>
                        </a:rPr>
                        <a:t>)</a:t>
                      </a:r>
                      <a:r>
                        <a:rPr lang="en-US" sz="1400" b="1" i="0" baseline="0" dirty="0" smtClean="0">
                          <a:solidFill>
                            <a:schemeClr val="bg1"/>
                          </a:solidFill>
                          <a:effectLst/>
                          <a:latin typeface="Calibri" panose="020F0502020204030204" pitchFamily="34" charset="0"/>
                          <a:cs typeface="B Titr" panose="00000700000000000000" pitchFamily="2" charset="-78"/>
                        </a:rPr>
                        <a:t> </a:t>
                      </a:r>
                      <a:r>
                        <a:rPr lang="fa-IR" sz="1400" b="1" i="0" dirty="0" smtClean="0">
                          <a:solidFill>
                            <a:schemeClr val="bg1"/>
                          </a:solidFill>
                          <a:effectLst/>
                          <a:latin typeface="B Yagut" panose="00000400000000000000" pitchFamily="2" charset="-78"/>
                          <a:cs typeface="B Titr" panose="00000700000000000000" pitchFamily="2" charset="-78"/>
                        </a:rPr>
                        <a:t>داری</a:t>
                      </a:r>
                      <a:r>
                        <a:rPr lang="fa-IR" sz="1400" b="1" i="0" dirty="0">
                          <a:solidFill>
                            <a:schemeClr val="bg1"/>
                          </a:solidFill>
                          <a:effectLst/>
                          <a:latin typeface="B Yagut" panose="00000400000000000000" pitchFamily="2" charset="-78"/>
                          <a:cs typeface="B Titr" panose="00000700000000000000" pitchFamily="2" charset="-78"/>
                        </a:rPr>
                        <a:t/>
                      </a:r>
                      <a:br>
                        <a:rPr lang="fa-IR" sz="1400" b="1" i="0" dirty="0">
                          <a:solidFill>
                            <a:schemeClr val="bg1"/>
                          </a:solidFill>
                          <a:effectLst/>
                          <a:latin typeface="B Yagut" panose="00000400000000000000" pitchFamily="2" charset="-78"/>
                          <a:cs typeface="B Titr" panose="00000700000000000000" pitchFamily="2" charset="-78"/>
                        </a:rPr>
                      </a:br>
                      <a:r>
                        <a:rPr lang="fa-IR" sz="1400" b="1" i="0" dirty="0" smtClean="0">
                          <a:solidFill>
                            <a:schemeClr val="bg1"/>
                          </a:solidFill>
                          <a:effectLst/>
                          <a:latin typeface="B Yagut" panose="00000400000000000000" pitchFamily="2" charset="-78"/>
                          <a:cs typeface="B Titr" panose="00000700000000000000" pitchFamily="2" charset="-78"/>
                        </a:rPr>
                        <a:t>پتانسیل</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fa-IR" sz="1400" b="1" i="0" dirty="0" smtClean="0">
                          <a:solidFill>
                            <a:schemeClr val="bg1"/>
                          </a:solidFill>
                          <a:effectLst/>
                          <a:latin typeface="B Yagut" panose="00000400000000000000" pitchFamily="2" charset="-78"/>
                          <a:cs typeface="B Titr" panose="00000700000000000000" pitchFamily="2" charset="-78"/>
                        </a:rPr>
                        <a:t>ایجاد</a:t>
                      </a:r>
                      <a:r>
                        <a:rPr lang="en-US" sz="1400" b="1" i="0" baseline="0" dirty="0" smtClean="0">
                          <a:solidFill>
                            <a:schemeClr val="bg1"/>
                          </a:solidFill>
                          <a:effectLst/>
                          <a:latin typeface="B Yagut" panose="00000400000000000000" pitchFamily="2" charset="-78"/>
                          <a:cs typeface="B Titr" panose="00000700000000000000" pitchFamily="2" charset="-78"/>
                        </a:rPr>
                        <a:t> </a:t>
                      </a:r>
                      <a:r>
                        <a:rPr lang="fa-IR" sz="1400" b="1" i="0" dirty="0" smtClean="0">
                          <a:solidFill>
                            <a:schemeClr val="bg1"/>
                          </a:solidFill>
                          <a:effectLst/>
                          <a:latin typeface="B Yagut" panose="00000400000000000000" pitchFamily="2" charset="-78"/>
                          <a:cs typeface="B Titr" panose="00000700000000000000" pitchFamily="2" charset="-78"/>
                        </a:rPr>
                        <a:t>حادثه(</a:t>
                      </a:r>
                      <a:r>
                        <a:rPr lang="en-US" sz="1400" b="1" i="0" dirty="0" smtClean="0">
                          <a:solidFill>
                            <a:schemeClr val="bg1"/>
                          </a:solidFill>
                          <a:effectLst/>
                          <a:latin typeface="Calibri" panose="020F0502020204030204" pitchFamily="34" charset="0"/>
                          <a:cs typeface="B Titr" panose="00000700000000000000" pitchFamily="2" charset="-78"/>
                        </a:rPr>
                        <a:t>TPQ</a:t>
                      </a:r>
                      <a:r>
                        <a:rPr lang="fa-IR" sz="1400" b="1" i="0" dirty="0" smtClean="0">
                          <a:solidFill>
                            <a:schemeClr val="bg1"/>
                          </a:solidFill>
                          <a:effectLst/>
                          <a:latin typeface="Calibri" panose="020F0502020204030204" pitchFamily="34" charset="0"/>
                          <a:cs typeface="B Titr" panose="00000700000000000000" pitchFamily="2" charset="-78"/>
                        </a:rPr>
                        <a:t>)</a:t>
                      </a:r>
                      <a:endParaRPr lang="en-US" sz="1400" b="1" dirty="0">
                        <a:solidFill>
                          <a:schemeClr val="bg1"/>
                        </a:solidFill>
                        <a:effectLst/>
                        <a:cs typeface="B Titr" panose="00000700000000000000" pitchFamily="2" charset="-78"/>
                      </a:endParaRPr>
                    </a:p>
                  </a:txBody>
                  <a:tcPr anchor="ctr"/>
                </a:tc>
                <a:extLst>
                  <a:ext uri="{0D108BD9-81ED-4DB2-BD59-A6C34878D82A}">
                    <a16:rowId xmlns="" xmlns:a16="http://schemas.microsoft.com/office/drawing/2014/main" val="2263369074"/>
                  </a:ext>
                </a:extLst>
              </a:tr>
              <a:tr h="714433">
                <a:tc vMerge="1">
                  <a:txBody>
                    <a:bodyPr/>
                    <a:lstStyle/>
                    <a:p>
                      <a:pPr algn="ctr"/>
                      <a:endParaRPr lang="en-US" dirty="0"/>
                    </a:p>
                  </a:txBody>
                  <a:tcPr anchor="ctr"/>
                </a:tc>
                <a:tc vMerge="1">
                  <a:txBody>
                    <a:bodyPr/>
                    <a:lstStyle/>
                    <a:p>
                      <a:endParaRPr lang="fa-IR" dirty="0">
                        <a:effectLst/>
                      </a:endParaRPr>
                    </a:p>
                  </a:txBody>
                  <a:tcPr anchor="ctr"/>
                </a:tc>
                <a:tc vMerge="1">
                  <a:txBody>
                    <a:bodyPr/>
                    <a:lstStyle/>
                    <a:p>
                      <a:pPr algn="ctr" rtl="1"/>
                      <a:endParaRPr lang="en-US" dirty="0"/>
                    </a:p>
                  </a:txBody>
                  <a:tcPr anchor="ctr"/>
                </a:tc>
                <a:tc>
                  <a:txBody>
                    <a:bodyPr/>
                    <a:lstStyle/>
                    <a:p>
                      <a:pPr algn="ctr" rtl="1">
                        <a:lnSpc>
                          <a:spcPct val="150000"/>
                        </a:lnSpc>
                      </a:pPr>
                      <a:r>
                        <a:rPr lang="fa-IR" sz="1200" b="1" i="0" dirty="0">
                          <a:solidFill>
                            <a:schemeClr val="tx1"/>
                          </a:solidFill>
                          <a:effectLst/>
                          <a:latin typeface="B Yagut" panose="00000400000000000000" pitchFamily="2" charset="-78"/>
                          <a:cs typeface="B Nazanin" panose="00000400000000000000" pitchFamily="2" charset="-78"/>
                        </a:rPr>
                        <a:t>میزان خریداری</a:t>
                      </a:r>
                      <a:br>
                        <a:rPr lang="fa-IR" sz="1200" b="1" i="0" dirty="0">
                          <a:solidFill>
                            <a:schemeClr val="tx1"/>
                          </a:solidFill>
                          <a:effectLst/>
                          <a:latin typeface="B Yagut" panose="00000400000000000000" pitchFamily="2" charset="-78"/>
                          <a:cs typeface="B Nazanin" panose="00000400000000000000" pitchFamily="2" charset="-78"/>
                        </a:rPr>
                      </a:br>
                      <a:r>
                        <a:rPr lang="fa-IR" sz="1200" b="1" i="0" dirty="0">
                          <a:solidFill>
                            <a:schemeClr val="tx1"/>
                          </a:solidFill>
                          <a:effectLst/>
                          <a:latin typeface="B Yagut" panose="00000400000000000000" pitchFamily="2" charset="-78"/>
                          <a:cs typeface="B Nazanin" panose="00000400000000000000" pitchFamily="2" charset="-78"/>
                        </a:rPr>
                        <a:t>شده در </a:t>
                      </a:r>
                      <a:r>
                        <a:rPr lang="fa-IR" sz="1200" b="1" i="0" dirty="0" smtClean="0">
                          <a:solidFill>
                            <a:schemeClr val="tx1"/>
                          </a:solidFill>
                          <a:effectLst/>
                          <a:latin typeface="B Yagut" panose="00000400000000000000" pitchFamily="2" charset="-78"/>
                          <a:cs typeface="B Nazanin" panose="00000400000000000000" pitchFamily="2" charset="-78"/>
                        </a:rPr>
                        <a:t>سال</a:t>
                      </a:r>
                      <a:r>
                        <a:rPr lang="en-US" sz="1200" b="1" i="0" baseline="0" dirty="0" smtClean="0">
                          <a:solidFill>
                            <a:schemeClr val="tx1"/>
                          </a:solidFill>
                          <a:effectLst/>
                          <a:latin typeface="B Yagut" panose="00000400000000000000" pitchFamily="2" charset="-78"/>
                          <a:cs typeface="B Nazanin" panose="00000400000000000000" pitchFamily="2" charset="-78"/>
                        </a:rPr>
                        <a:t> </a:t>
                      </a:r>
                      <a:r>
                        <a:rPr lang="fa-IR" sz="1200" b="1" i="0" dirty="0" smtClean="0">
                          <a:solidFill>
                            <a:schemeClr val="tx1"/>
                          </a:solidFill>
                          <a:effectLst/>
                          <a:latin typeface="B Yagut" panose="00000400000000000000" pitchFamily="2" charset="-78"/>
                          <a:cs typeface="B Nazanin" panose="00000400000000000000" pitchFamily="2" charset="-78"/>
                        </a:rPr>
                        <a:t>قبل(</a:t>
                      </a:r>
                      <a:r>
                        <a:rPr lang="en-US" sz="1200" b="1" i="0" dirty="0" smtClean="0">
                          <a:solidFill>
                            <a:schemeClr val="tx1"/>
                          </a:solidFill>
                          <a:effectLst/>
                          <a:latin typeface="Calibri" panose="020F0502020204030204" pitchFamily="34" charset="0"/>
                          <a:cs typeface="B Nazanin" panose="00000400000000000000" pitchFamily="2" charset="-78"/>
                        </a:rPr>
                        <a:t>kg</a:t>
                      </a:r>
                      <a:r>
                        <a:rPr lang="fa-IR" sz="1200" b="1" i="0" dirty="0" smtClean="0">
                          <a:solidFill>
                            <a:schemeClr val="tx1"/>
                          </a:solidFill>
                          <a:effectLst/>
                          <a:latin typeface="B Yagut" panose="00000400000000000000" pitchFamily="2" charset="-78"/>
                          <a:cs typeface="B Nazanin" panose="00000400000000000000" pitchFamily="2" charset="-78"/>
                        </a:rPr>
                        <a:t>)</a:t>
                      </a:r>
                      <a:endParaRPr lang="fa-IR" sz="1200" b="1" dirty="0">
                        <a:solidFill>
                          <a:schemeClr val="tx1"/>
                        </a:solidFill>
                        <a:effectLst/>
                        <a:cs typeface="B Nazanin" panose="00000400000000000000" pitchFamily="2" charset="-78"/>
                      </a:endParaRPr>
                    </a:p>
                  </a:txBody>
                  <a:tcPr anchor="ctr"/>
                </a:tc>
                <a:tc>
                  <a:txBody>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lang="fa-IR" sz="1200" b="1" i="0" dirty="0" smtClean="0">
                          <a:solidFill>
                            <a:schemeClr val="tx1"/>
                          </a:solidFill>
                          <a:effectLst/>
                          <a:latin typeface="B Yagut" panose="00000400000000000000" pitchFamily="2" charset="-78"/>
                          <a:cs typeface="B Nazanin" panose="00000400000000000000" pitchFamily="2" charset="-78"/>
                        </a:rPr>
                        <a:t>میزان مصرف</a:t>
                      </a:r>
                      <a:r>
                        <a:rPr lang="fa-IR" sz="1200" b="1" i="0" baseline="0" dirty="0" smtClean="0">
                          <a:solidFill>
                            <a:schemeClr val="tx1"/>
                          </a:solidFill>
                          <a:effectLst/>
                          <a:latin typeface="B Yagut" panose="00000400000000000000" pitchFamily="2" charset="-78"/>
                          <a:cs typeface="B Nazanin" panose="00000400000000000000" pitchFamily="2" charset="-78"/>
                        </a:rPr>
                        <a:t> شده</a:t>
                      </a:r>
                      <a:r>
                        <a:rPr lang="fa-IR" sz="1200" b="1" i="0" dirty="0" smtClean="0">
                          <a:solidFill>
                            <a:schemeClr val="tx1"/>
                          </a:solidFill>
                          <a:effectLst/>
                          <a:latin typeface="B Yagut" panose="00000400000000000000" pitchFamily="2" charset="-78"/>
                          <a:cs typeface="B Nazanin" panose="00000400000000000000" pitchFamily="2" charset="-78"/>
                        </a:rPr>
                        <a:t/>
                      </a:r>
                      <a:br>
                        <a:rPr lang="fa-IR" sz="1200" b="1" i="0" dirty="0" smtClean="0">
                          <a:solidFill>
                            <a:schemeClr val="tx1"/>
                          </a:solidFill>
                          <a:effectLst/>
                          <a:latin typeface="B Yagut" panose="00000400000000000000" pitchFamily="2" charset="-78"/>
                          <a:cs typeface="B Nazanin" panose="00000400000000000000" pitchFamily="2" charset="-78"/>
                        </a:rPr>
                      </a:br>
                      <a:r>
                        <a:rPr lang="fa-IR" sz="1200" b="1" i="0" dirty="0" smtClean="0">
                          <a:solidFill>
                            <a:schemeClr val="tx1"/>
                          </a:solidFill>
                          <a:effectLst/>
                          <a:latin typeface="B Yagut" panose="00000400000000000000" pitchFamily="2" charset="-78"/>
                          <a:cs typeface="B Nazanin" panose="00000400000000000000" pitchFamily="2" charset="-78"/>
                        </a:rPr>
                        <a:t>در سال</a:t>
                      </a:r>
                      <a:r>
                        <a:rPr lang="en-US" sz="1200" b="1" i="0" baseline="0" dirty="0" smtClean="0">
                          <a:solidFill>
                            <a:schemeClr val="tx1"/>
                          </a:solidFill>
                          <a:effectLst/>
                          <a:latin typeface="B Yagut" panose="00000400000000000000" pitchFamily="2" charset="-78"/>
                          <a:cs typeface="B Nazanin" panose="00000400000000000000" pitchFamily="2" charset="-78"/>
                        </a:rPr>
                        <a:t> </a:t>
                      </a:r>
                      <a:r>
                        <a:rPr lang="fa-IR" sz="1200" b="1" i="0" dirty="0" smtClean="0">
                          <a:solidFill>
                            <a:schemeClr val="tx1"/>
                          </a:solidFill>
                          <a:effectLst/>
                          <a:latin typeface="B Yagut" panose="00000400000000000000" pitchFamily="2" charset="-78"/>
                          <a:cs typeface="B Nazanin" panose="00000400000000000000" pitchFamily="2" charset="-78"/>
                        </a:rPr>
                        <a:t>قبل(</a:t>
                      </a:r>
                      <a:r>
                        <a:rPr lang="en-US" sz="1200" b="1" i="0" dirty="0" smtClean="0">
                          <a:solidFill>
                            <a:schemeClr val="tx1"/>
                          </a:solidFill>
                          <a:effectLst/>
                          <a:latin typeface="Calibri" panose="020F0502020204030204" pitchFamily="34" charset="0"/>
                          <a:cs typeface="B Nazanin" panose="00000400000000000000" pitchFamily="2" charset="-78"/>
                        </a:rPr>
                        <a:t>kg</a:t>
                      </a:r>
                      <a:r>
                        <a:rPr lang="fa-IR" sz="1200" b="1" i="0" dirty="0" smtClean="0">
                          <a:solidFill>
                            <a:schemeClr val="tx1"/>
                          </a:solidFill>
                          <a:effectLst/>
                          <a:latin typeface="B Yagut" panose="00000400000000000000" pitchFamily="2" charset="-78"/>
                          <a:cs typeface="B Nazanin" panose="00000400000000000000" pitchFamily="2" charset="-78"/>
                        </a:rPr>
                        <a:t>)</a:t>
                      </a:r>
                      <a:endParaRPr lang="fa-IR" sz="1200" b="1" dirty="0" smtClean="0">
                        <a:solidFill>
                          <a:schemeClr val="tx1"/>
                        </a:solidFill>
                        <a:effectLst/>
                        <a:cs typeface="B Nazanin" panose="00000400000000000000" pitchFamily="2" charset="-78"/>
                      </a:endParaRPr>
                    </a:p>
                  </a:txBody>
                  <a:tcPr anchor="ctr"/>
                </a:tc>
                <a:tc>
                  <a:txBody>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lang="fa-IR" sz="1200" b="1" i="0" dirty="0" smtClean="0">
                          <a:solidFill>
                            <a:schemeClr val="tx1"/>
                          </a:solidFill>
                          <a:effectLst/>
                          <a:latin typeface="B Yagut" panose="00000400000000000000" pitchFamily="2" charset="-78"/>
                          <a:cs typeface="B Nazanin" panose="00000400000000000000" pitchFamily="2" charset="-78"/>
                        </a:rPr>
                        <a:t>میزان مانده</a:t>
                      </a:r>
                      <a:r>
                        <a:rPr lang="fa-IR" sz="1200" b="1" i="0" baseline="0" dirty="0" smtClean="0">
                          <a:solidFill>
                            <a:schemeClr val="tx1"/>
                          </a:solidFill>
                          <a:effectLst/>
                          <a:latin typeface="B Yagut" panose="00000400000000000000" pitchFamily="2" charset="-78"/>
                          <a:cs typeface="B Nazanin" panose="00000400000000000000" pitchFamily="2" charset="-78"/>
                        </a:rPr>
                        <a:t> در انبار </a:t>
                      </a:r>
                      <a:r>
                        <a:rPr lang="fa-IR" sz="1200" b="1" i="0" dirty="0" smtClean="0">
                          <a:solidFill>
                            <a:schemeClr val="tx1"/>
                          </a:solidFill>
                          <a:effectLst/>
                          <a:latin typeface="B Yagut" panose="00000400000000000000" pitchFamily="2" charset="-78"/>
                          <a:cs typeface="B Nazanin" panose="00000400000000000000" pitchFamily="2" charset="-78"/>
                        </a:rPr>
                        <a:t>در سال</a:t>
                      </a:r>
                      <a:r>
                        <a:rPr lang="en-US" sz="1200" b="1" i="0" baseline="0" dirty="0" smtClean="0">
                          <a:solidFill>
                            <a:schemeClr val="tx1"/>
                          </a:solidFill>
                          <a:effectLst/>
                          <a:latin typeface="B Yagut" panose="00000400000000000000" pitchFamily="2" charset="-78"/>
                          <a:cs typeface="B Nazanin" panose="00000400000000000000" pitchFamily="2" charset="-78"/>
                        </a:rPr>
                        <a:t> </a:t>
                      </a:r>
                      <a:r>
                        <a:rPr lang="fa-IR" sz="1200" b="1" i="0" dirty="0" smtClean="0">
                          <a:solidFill>
                            <a:schemeClr val="tx1"/>
                          </a:solidFill>
                          <a:effectLst/>
                          <a:latin typeface="B Yagut" panose="00000400000000000000" pitchFamily="2" charset="-78"/>
                          <a:cs typeface="B Nazanin" panose="00000400000000000000" pitchFamily="2" charset="-78"/>
                        </a:rPr>
                        <a:t>قبل(</a:t>
                      </a:r>
                      <a:r>
                        <a:rPr lang="en-US" sz="1200" b="1" i="0" dirty="0" smtClean="0">
                          <a:solidFill>
                            <a:schemeClr val="tx1"/>
                          </a:solidFill>
                          <a:effectLst/>
                          <a:latin typeface="Calibri" panose="020F0502020204030204" pitchFamily="34" charset="0"/>
                          <a:cs typeface="B Nazanin" panose="00000400000000000000" pitchFamily="2" charset="-78"/>
                        </a:rPr>
                        <a:t>kg</a:t>
                      </a:r>
                      <a:r>
                        <a:rPr lang="fa-IR" sz="1200" b="1" i="0" dirty="0" smtClean="0">
                          <a:solidFill>
                            <a:schemeClr val="tx1"/>
                          </a:solidFill>
                          <a:effectLst/>
                          <a:latin typeface="B Yagut" panose="00000400000000000000" pitchFamily="2" charset="-78"/>
                          <a:cs typeface="B Nazanin" panose="00000400000000000000" pitchFamily="2" charset="-78"/>
                        </a:rPr>
                        <a:t>)</a:t>
                      </a:r>
                      <a:endParaRPr lang="fa-IR" sz="1800" b="1" dirty="0" smtClean="0">
                        <a:solidFill>
                          <a:schemeClr val="tx1"/>
                        </a:solidFill>
                        <a:effectLst/>
                        <a:cs typeface="B Nazanin" panose="00000400000000000000" pitchFamily="2" charset="-78"/>
                      </a:endParaRPr>
                    </a:p>
                  </a:txBody>
                  <a:tcPr anchor="ctr"/>
                </a:tc>
                <a:tc vMerge="1">
                  <a:txBody>
                    <a:bodyPr/>
                    <a:lstStyle/>
                    <a:p>
                      <a:pPr algn="ctr" rtl="1">
                        <a:lnSpc>
                          <a:spcPct val="150000"/>
                        </a:lnSpc>
                      </a:pPr>
                      <a:endParaRPr lang="en-US" dirty="0"/>
                    </a:p>
                  </a:txBody>
                  <a:tcPr anchor="ctr"/>
                </a:tc>
                <a:tc vMerge="1">
                  <a:txBody>
                    <a:bodyPr/>
                    <a:lstStyle/>
                    <a:p>
                      <a:pPr algn="ctr"/>
                      <a:endParaRPr lang="en-US" dirty="0"/>
                    </a:p>
                  </a:txBody>
                  <a:tcPr anchor="ctr"/>
                </a:tc>
                <a:tc vMerge="1">
                  <a:txBody>
                    <a:bodyPr/>
                    <a:lstStyle/>
                    <a:p>
                      <a:pPr algn="r" rtl="1"/>
                      <a:endParaRPr lang="en-US" dirty="0">
                        <a:effectLst/>
                      </a:endParaRPr>
                    </a:p>
                  </a:txBody>
                  <a:tcPr anchor="ctr"/>
                </a:tc>
                <a:extLst>
                  <a:ext uri="{0D108BD9-81ED-4DB2-BD59-A6C34878D82A}">
                    <a16:rowId xmlns="" xmlns:a16="http://schemas.microsoft.com/office/drawing/2014/main" val="3531434744"/>
                  </a:ext>
                </a:extLst>
              </a:tr>
              <a:tr h="564372">
                <a:tc>
                  <a:txBody>
                    <a:bodyPr/>
                    <a:lstStyle/>
                    <a:p>
                      <a:pPr algn="ctr" rtl="1">
                        <a:lnSpc>
                          <a:spcPct val="150000"/>
                        </a:lnSpc>
                      </a:pPr>
                      <a:endParaRPr lang="en-US" sz="1400" b="1" dirty="0">
                        <a:solidFill>
                          <a:schemeClr val="bg1"/>
                        </a:solidFill>
                        <a:cs typeface="B Titr" panose="00000700000000000000" pitchFamily="2" charset="-78"/>
                      </a:endParaRPr>
                    </a:p>
                  </a:txBody>
                  <a:tcPr anchor="ctr"/>
                </a:tc>
                <a:tc>
                  <a:txBody>
                    <a:bodyPr/>
                    <a:lstStyle/>
                    <a:p>
                      <a:pPr algn="ctr" rtl="1">
                        <a:lnSpc>
                          <a:spcPct val="150000"/>
                        </a:lnSpc>
                      </a:pPr>
                      <a:endParaRPr lang="fa-IR" sz="1400" b="1" dirty="0">
                        <a:solidFill>
                          <a:schemeClr val="bg1"/>
                        </a:solidFill>
                        <a:effectLst/>
                        <a:cs typeface="B Titr" panose="00000700000000000000" pitchFamily="2" charset="-78"/>
                      </a:endParaRPr>
                    </a:p>
                  </a:txBody>
                  <a:tcPr anchor="ctr"/>
                </a:tc>
                <a:tc>
                  <a:txBody>
                    <a:bodyPr/>
                    <a:lstStyle/>
                    <a:p>
                      <a:pPr algn="r" rtl="1">
                        <a:lnSpc>
                          <a:spcPct val="150000"/>
                        </a:lnSpc>
                      </a:pPr>
                      <a:endParaRPr lang="en-US" sz="1400" b="1" dirty="0">
                        <a:solidFill>
                          <a:schemeClr val="bg1"/>
                        </a:solidFill>
                        <a:effectLst/>
                        <a:cs typeface="B Titr" panose="00000700000000000000" pitchFamily="2" charset="-78"/>
                      </a:endParaRPr>
                    </a:p>
                  </a:txBody>
                  <a:tcPr anchor="ctr"/>
                </a:tc>
                <a:tc>
                  <a:txBody>
                    <a:bodyPr/>
                    <a:lstStyle/>
                    <a:p>
                      <a:pPr algn="ctr" rtl="1">
                        <a:lnSpc>
                          <a:spcPct val="150000"/>
                        </a:lnSpc>
                      </a:pPr>
                      <a:endParaRPr lang="fa-IR" sz="1200" b="1" dirty="0">
                        <a:solidFill>
                          <a:schemeClr val="tx1"/>
                        </a:solidFill>
                        <a:effectLst/>
                        <a:cs typeface="B Nazanin" panose="00000400000000000000" pitchFamily="2" charset="-78"/>
                      </a:endParaRPr>
                    </a:p>
                  </a:txBody>
                  <a:tcPr anchor="ctr"/>
                </a:tc>
                <a:tc>
                  <a:txBody>
                    <a:bodyPr/>
                    <a:lstStyle/>
                    <a:p>
                      <a:pPr marL="0" marR="0" lvl="0" indent="0" algn="ctr" defTabSz="914400" rtl="1" eaLnBrk="1" fontAlgn="auto" latinLnBrk="0" hangingPunct="1">
                        <a:lnSpc>
                          <a:spcPct val="150000"/>
                        </a:lnSpc>
                        <a:spcBef>
                          <a:spcPts val="0"/>
                        </a:spcBef>
                        <a:spcAft>
                          <a:spcPts val="0"/>
                        </a:spcAft>
                        <a:buClrTx/>
                        <a:buSzTx/>
                        <a:buFontTx/>
                        <a:buNone/>
                        <a:tabLst/>
                        <a:defRPr/>
                      </a:pPr>
                      <a:endParaRPr lang="fa-IR" sz="1200" b="1" dirty="0" smtClean="0">
                        <a:solidFill>
                          <a:schemeClr val="tx1"/>
                        </a:solidFill>
                        <a:effectLst/>
                        <a:cs typeface="B Nazanin" panose="00000400000000000000" pitchFamily="2" charset="-78"/>
                      </a:endParaRPr>
                    </a:p>
                  </a:txBody>
                  <a:tcPr anchor="ctr"/>
                </a:tc>
                <a:tc>
                  <a:txBody>
                    <a:bodyPr/>
                    <a:lstStyle/>
                    <a:p>
                      <a:pPr marL="0" marR="0" lvl="0" indent="0" algn="ctr" defTabSz="914400" rtl="1" eaLnBrk="1" fontAlgn="auto" latinLnBrk="0" hangingPunct="1">
                        <a:lnSpc>
                          <a:spcPct val="150000"/>
                        </a:lnSpc>
                        <a:spcBef>
                          <a:spcPts val="0"/>
                        </a:spcBef>
                        <a:spcAft>
                          <a:spcPts val="0"/>
                        </a:spcAft>
                        <a:buClrTx/>
                        <a:buSzTx/>
                        <a:buFontTx/>
                        <a:buNone/>
                        <a:tabLst/>
                        <a:defRPr/>
                      </a:pPr>
                      <a:endParaRPr lang="fa-IR" sz="1800" b="1" dirty="0" smtClean="0">
                        <a:solidFill>
                          <a:schemeClr val="tx1"/>
                        </a:solidFill>
                        <a:effectLst/>
                        <a:cs typeface="B Nazanin" panose="00000400000000000000" pitchFamily="2" charset="-78"/>
                      </a:endParaRPr>
                    </a:p>
                  </a:txBody>
                  <a:tcPr anchor="ctr"/>
                </a:tc>
                <a:tc>
                  <a:txBody>
                    <a:bodyPr/>
                    <a:lstStyle/>
                    <a:p>
                      <a:pPr algn="ctr" rtl="1">
                        <a:lnSpc>
                          <a:spcPct val="150000"/>
                        </a:lnSpc>
                      </a:pPr>
                      <a:endParaRPr lang="fa-IR" sz="1400" b="1" dirty="0">
                        <a:solidFill>
                          <a:schemeClr val="bg1"/>
                        </a:solidFill>
                        <a:effectLst/>
                        <a:cs typeface="B Titr" panose="00000700000000000000" pitchFamily="2" charset="-78"/>
                      </a:endParaRPr>
                    </a:p>
                  </a:txBody>
                  <a:tcPr anchor="ctr"/>
                </a:tc>
                <a:tc>
                  <a:txBody>
                    <a:bodyPr/>
                    <a:lstStyle/>
                    <a:p>
                      <a:pPr marL="0" marR="0" lvl="0" indent="0" algn="ctr" defTabSz="914400" rtl="1" eaLnBrk="1" fontAlgn="auto" latinLnBrk="0" hangingPunct="1">
                        <a:lnSpc>
                          <a:spcPct val="150000"/>
                        </a:lnSpc>
                        <a:spcBef>
                          <a:spcPts val="0"/>
                        </a:spcBef>
                        <a:spcAft>
                          <a:spcPts val="0"/>
                        </a:spcAft>
                        <a:buClrTx/>
                        <a:buSzTx/>
                        <a:buFontTx/>
                        <a:buNone/>
                        <a:tabLst/>
                        <a:defRPr/>
                      </a:pPr>
                      <a:endParaRPr lang="fa-IR" sz="1400" b="1" dirty="0" smtClean="0">
                        <a:solidFill>
                          <a:schemeClr val="bg1"/>
                        </a:solidFill>
                        <a:effectLst/>
                        <a:cs typeface="B Titr" panose="00000700000000000000" pitchFamily="2" charset="-78"/>
                      </a:endParaRPr>
                    </a:p>
                  </a:txBody>
                  <a:tcPr anchor="ctr"/>
                </a:tc>
                <a:tc>
                  <a:txBody>
                    <a:bodyPr/>
                    <a:lstStyle/>
                    <a:p>
                      <a:pPr algn="ctr" rtl="1">
                        <a:lnSpc>
                          <a:spcPct val="150000"/>
                        </a:lnSpc>
                      </a:pPr>
                      <a:endParaRPr lang="en-US" sz="1400" b="1" dirty="0">
                        <a:solidFill>
                          <a:schemeClr val="bg1"/>
                        </a:solidFill>
                        <a:effectLst/>
                        <a:cs typeface="B Titr" panose="00000700000000000000" pitchFamily="2" charset="-78"/>
                      </a:endParaRPr>
                    </a:p>
                  </a:txBody>
                  <a:tcPr anchor="ctr"/>
                </a:tc>
                <a:extLst>
                  <a:ext uri="{0D108BD9-81ED-4DB2-BD59-A6C34878D82A}">
                    <a16:rowId xmlns="" xmlns:a16="http://schemas.microsoft.com/office/drawing/2014/main" val="3116542261"/>
                  </a:ext>
                </a:extLst>
              </a:tr>
            </a:tbl>
          </a:graphicData>
        </a:graphic>
      </p:graphicFrame>
    </p:spTree>
    <p:extLst>
      <p:ext uri="{BB962C8B-B14F-4D97-AF65-F5344CB8AC3E}">
        <p14:creationId xmlns:p14="http://schemas.microsoft.com/office/powerpoint/2010/main" val="32221237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r" rtl="1"/>
            <a:r>
              <a:rPr lang="fa-IR" b="1" spc="-20" dirty="0">
                <a:solidFill>
                  <a:srgbClr val="0070C0"/>
                </a:solidFill>
                <a:cs typeface="B Titr" panose="00000700000000000000" pitchFamily="2" charset="-78"/>
              </a:rPr>
              <a:t>شماره  </a:t>
            </a:r>
            <a:r>
              <a:rPr lang="en-US" b="1" spc="-20" dirty="0" smtClean="0">
                <a:solidFill>
                  <a:srgbClr val="0070C0"/>
                </a:solidFill>
                <a:cs typeface="B Titr" panose="00000700000000000000" pitchFamily="2" charset="-78"/>
              </a:rPr>
              <a:t>CAS</a:t>
            </a:r>
            <a:endParaRPr lang="en-US" b="1" dirty="0"/>
          </a:p>
        </p:txBody>
      </p:sp>
      <p:sp>
        <p:nvSpPr>
          <p:cNvPr id="5" name="Content Placeholder 4"/>
          <p:cNvSpPr>
            <a:spLocks noGrp="1"/>
          </p:cNvSpPr>
          <p:nvPr>
            <p:ph idx="1"/>
          </p:nvPr>
        </p:nvSpPr>
        <p:spPr/>
        <p:txBody>
          <a:bodyPr>
            <a:normAutofit fontScale="92500"/>
          </a:bodyPr>
          <a:lstStyle/>
          <a:p>
            <a:pPr marL="0" indent="0" algn="justLow" rtl="1">
              <a:lnSpc>
                <a:spcPct val="150000"/>
              </a:lnSpc>
              <a:buNone/>
            </a:pPr>
            <a:r>
              <a:rPr lang="fa-IR" dirty="0" smtClean="0">
                <a:cs typeface="B Nazanin" panose="00000400000000000000" pitchFamily="2" charset="-78"/>
              </a:rPr>
              <a:t>شماره ریجیستری یک شماره یا کد است که در خرید و فروش مواد شیمیایی کاربرد زیادی دارد. این شماره حداکثر از 10 رقم تشکیل شده است این اعداد توسط پاره خط هایی به سه قسمت تقسیم می شوند این عدد در حکم اثر انگشت مواد و ترکیبات شیمیایی عمل می نماید. هر ترکیب شماره ثبت خاص خود را دارد.این روش به وسیله </a:t>
            </a:r>
            <a:r>
              <a:rPr lang="fa-IR" dirty="0" smtClean="0">
                <a:solidFill>
                  <a:srgbClr val="C00000"/>
                </a:solidFill>
                <a:cs typeface="B Nazanin" panose="00000400000000000000" pitchFamily="2" charset="-78"/>
              </a:rPr>
              <a:t>انجمن شیمی آمریکا (</a:t>
            </a:r>
            <a:r>
              <a:rPr lang="en-US" dirty="0" smtClean="0">
                <a:solidFill>
                  <a:srgbClr val="C00000"/>
                </a:solidFill>
                <a:cs typeface="B Nazanin" panose="00000400000000000000" pitchFamily="2" charset="-78"/>
              </a:rPr>
              <a:t>A.C.S</a:t>
            </a:r>
            <a:r>
              <a:rPr lang="fa-IR" dirty="0" smtClean="0">
                <a:solidFill>
                  <a:srgbClr val="C00000"/>
                </a:solidFill>
                <a:cs typeface="B Nazanin" panose="00000400000000000000" pitchFamily="2" charset="-78"/>
              </a:rPr>
              <a:t>) </a:t>
            </a:r>
            <a:r>
              <a:rPr lang="fa-IR" dirty="0" smtClean="0">
                <a:cs typeface="B Nazanin" panose="00000400000000000000" pitchFamily="2" charset="-78"/>
              </a:rPr>
              <a:t>که یکی از بزرگترین مراکز علمی جهان می باشد ابداع شده است.</a:t>
            </a:r>
          </a:p>
          <a:p>
            <a:pPr marL="0" indent="0" algn="justLow" rtl="1">
              <a:lnSpc>
                <a:spcPct val="150000"/>
              </a:lnSpc>
              <a:buNone/>
            </a:pPr>
            <a:r>
              <a:rPr lang="fa-IR" dirty="0" smtClean="0">
                <a:cs typeface="B Nazanin" panose="00000400000000000000" pitchFamily="2" charset="-78"/>
              </a:rPr>
              <a:t>هدف کلی این نام گذاری، ایجاد پایگاه داده منظم و یکپارچه جهت جستجوی مواد شیمیایی می باشد.</a:t>
            </a:r>
            <a:endParaRPr lang="en-US" dirty="0" smtClean="0">
              <a:cs typeface="B Nazanin" panose="00000400000000000000" pitchFamily="2" charset="-78"/>
            </a:endParaRPr>
          </a:p>
        </p:txBody>
      </p:sp>
      <p:cxnSp>
        <p:nvCxnSpPr>
          <p:cNvPr id="7" name="Straight Connector 6"/>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338675656"/>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5400" dirty="0" smtClean="0">
                <a:solidFill>
                  <a:srgbClr val="0070C0"/>
                </a:solidFill>
                <a:cs typeface="B Titr" panose="00000700000000000000" pitchFamily="2" charset="-78"/>
              </a:rPr>
              <a:t>مقدمه</a:t>
            </a:r>
            <a:endParaRPr lang="en-US" sz="5400" dirty="0">
              <a:solidFill>
                <a:srgbClr val="0070C0"/>
              </a:solidFill>
              <a:cs typeface="B Titr" panose="00000700000000000000" pitchFamily="2" charset="-78"/>
            </a:endParaRPr>
          </a:p>
        </p:txBody>
      </p:sp>
      <p:sp>
        <p:nvSpPr>
          <p:cNvPr id="7" name="Content Placeholder 6"/>
          <p:cNvSpPr>
            <a:spLocks noGrp="1"/>
          </p:cNvSpPr>
          <p:nvPr>
            <p:ph idx="1"/>
          </p:nvPr>
        </p:nvSpPr>
        <p:spPr>
          <a:xfrm>
            <a:off x="765265" y="1867437"/>
            <a:ext cx="10515600" cy="3827416"/>
          </a:xfrm>
        </p:spPr>
        <p:txBody>
          <a:bodyPr anchor="ctr">
            <a:noAutofit/>
          </a:bodyPr>
          <a:lstStyle/>
          <a:p>
            <a:pPr marL="0" indent="0" algn="justLow" rtl="1">
              <a:lnSpc>
                <a:spcPct val="150000"/>
              </a:lnSpc>
              <a:buNone/>
            </a:pPr>
            <a:r>
              <a:rPr lang="fa-IR" sz="2600" dirty="0" smtClean="0">
                <a:cs typeface="B Nazanin" panose="00000400000000000000" pitchFamily="2" charset="-78"/>
              </a:rPr>
              <a:t>حادثه </a:t>
            </a:r>
            <a:r>
              <a:rPr lang="fa-IR" sz="2600" dirty="0">
                <a:cs typeface="B Nazanin" panose="00000400000000000000" pitchFamily="2" charset="-78"/>
              </a:rPr>
              <a:t>شيميايي داراي تعاريف متعددي از </a:t>
            </a:r>
            <a:r>
              <a:rPr lang="fa-IR" sz="2600" dirty="0" smtClean="0">
                <a:cs typeface="B Nazanin" panose="00000400000000000000" pitchFamily="2" charset="-78"/>
              </a:rPr>
              <a:t>سوی </a:t>
            </a:r>
            <a:r>
              <a:rPr lang="fa-IR" sz="2600" dirty="0">
                <a:cs typeface="B Nazanin" panose="00000400000000000000" pitchFamily="2" charset="-78"/>
              </a:rPr>
              <a:t>سازمانهاي متولي امر است يكي از اين تعاريف بدين شرح است</a:t>
            </a:r>
            <a:r>
              <a:rPr lang="fa-IR" sz="2600" dirty="0" smtClean="0">
                <a:cs typeface="B Nazanin" panose="00000400000000000000" pitchFamily="2" charset="-78"/>
              </a:rPr>
              <a:t>:</a:t>
            </a:r>
          </a:p>
          <a:p>
            <a:pPr marL="0" indent="0" algn="justLow" rtl="1">
              <a:lnSpc>
                <a:spcPct val="150000"/>
              </a:lnSpc>
              <a:buNone/>
            </a:pPr>
            <a:r>
              <a:rPr lang="fa-IR" sz="2600" dirty="0" smtClean="0">
                <a:cs typeface="B Nazanin" panose="00000400000000000000" pitchFamily="2" charset="-78"/>
              </a:rPr>
              <a:t>حادثه </a:t>
            </a:r>
            <a:r>
              <a:rPr lang="fa-IR" sz="2600" dirty="0">
                <a:cs typeface="B Nazanin" panose="00000400000000000000" pitchFamily="2" charset="-78"/>
              </a:rPr>
              <a:t>شيميايي هرگونه </a:t>
            </a:r>
            <a:r>
              <a:rPr lang="fa-IR" sz="2600" dirty="0" smtClean="0">
                <a:cs typeface="B Nazanin" panose="00000400000000000000" pitchFamily="2" charset="-78"/>
              </a:rPr>
              <a:t>انتشار </a:t>
            </a:r>
            <a:r>
              <a:rPr lang="fa-IR" sz="2600" dirty="0">
                <a:cs typeface="B Nazanin" panose="00000400000000000000" pitchFamily="2" charset="-78"/>
              </a:rPr>
              <a:t>و رهاسازي كنترل نشده مواد شيميايي است كه داراي آثار مخربي بر سلامت انسان، محيط زيست و منابع مي باشد</a:t>
            </a:r>
            <a:r>
              <a:rPr lang="fa-IR" sz="2600" dirty="0" smtClean="0">
                <a:cs typeface="B Nazanin" panose="00000400000000000000" pitchFamily="2" charset="-78"/>
              </a:rPr>
              <a:t>. </a:t>
            </a:r>
            <a:endParaRPr lang="fa-IR" sz="2600" dirty="0" smtClean="0">
              <a:cs typeface="B Nazanin" panose="00000400000000000000" pitchFamily="2" charset="-78"/>
            </a:endParaRPr>
          </a:p>
          <a:p>
            <a:pPr marL="0" indent="0" algn="justLow" rtl="1">
              <a:lnSpc>
                <a:spcPct val="150000"/>
              </a:lnSpc>
              <a:buNone/>
            </a:pPr>
            <a:r>
              <a:rPr lang="fa-IR" sz="2600" dirty="0" smtClean="0">
                <a:cs typeface="B Nazanin" panose="00000400000000000000" pitchFamily="2" charset="-78"/>
              </a:rPr>
              <a:t>در </a:t>
            </a:r>
            <a:r>
              <a:rPr lang="fa-IR" sz="2600" dirty="0" smtClean="0">
                <a:cs typeface="B Nazanin" panose="00000400000000000000" pitchFamily="2" charset="-78"/>
              </a:rPr>
              <a:t>مورد حدود وظايف بهداشت حرفه اي نيز در برنامه ابلاغ شده و بخشنامه هاي صادره اعلام شده است.</a:t>
            </a:r>
            <a:endParaRPr lang="en-US" sz="2600"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538971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3600" b="1" dirty="0" smtClean="0">
                <a:solidFill>
                  <a:srgbClr val="0070C0"/>
                </a:solidFill>
                <a:cs typeface="B Titr" panose="00000700000000000000" pitchFamily="2" charset="-78"/>
              </a:rPr>
              <a:t>2. برچسب </a:t>
            </a:r>
            <a:r>
              <a:rPr lang="fa-IR" sz="3600" b="1" dirty="0">
                <a:solidFill>
                  <a:srgbClr val="0070C0"/>
                </a:solidFill>
                <a:cs typeface="B Titr" panose="00000700000000000000" pitchFamily="2" charset="-78"/>
              </a:rPr>
              <a:t>گذاری معتبر مطابق </a:t>
            </a:r>
            <a:r>
              <a:rPr lang="fa-IR" sz="3600" b="1" dirty="0" smtClean="0">
                <a:solidFill>
                  <a:srgbClr val="0070C0"/>
                </a:solidFill>
                <a:cs typeface="B Titr" panose="00000700000000000000" pitchFamily="2" charset="-78"/>
              </a:rPr>
              <a:t>الزامات </a:t>
            </a:r>
            <a:r>
              <a:rPr lang="en-US" sz="3600" b="1" dirty="0" smtClean="0">
                <a:solidFill>
                  <a:srgbClr val="0070C0"/>
                </a:solidFill>
                <a:cs typeface="B Titr" panose="00000700000000000000" pitchFamily="2" charset="-78"/>
              </a:rPr>
              <a:t> GHS</a:t>
            </a:r>
            <a:endParaRPr lang="en-US" dirty="0">
              <a:solidFill>
                <a:srgbClr val="0070C0"/>
              </a:solidFill>
              <a:cs typeface="B Titr" panose="00000700000000000000" pitchFamily="2" charset="-78"/>
            </a:endParaRPr>
          </a:p>
        </p:txBody>
      </p:sp>
      <p:sp>
        <p:nvSpPr>
          <p:cNvPr id="7" name="Content Placeholder 6"/>
          <p:cNvSpPr>
            <a:spLocks noGrp="1"/>
          </p:cNvSpPr>
          <p:nvPr>
            <p:ph idx="1"/>
          </p:nvPr>
        </p:nvSpPr>
        <p:spPr>
          <a:xfrm>
            <a:off x="838200" y="1711235"/>
            <a:ext cx="10515600" cy="4545874"/>
          </a:xfrm>
        </p:spPr>
        <p:txBody>
          <a:bodyPr anchor="ctr">
            <a:normAutofit/>
          </a:bodyPr>
          <a:lstStyle/>
          <a:p>
            <a:pPr marL="0" indent="0" algn="justLow" rtl="1">
              <a:lnSpc>
                <a:spcPct val="150000"/>
              </a:lnSpc>
              <a:buNone/>
            </a:pPr>
            <a:r>
              <a:rPr lang="fa-IR" dirty="0">
                <a:cs typeface="B Nazanin" panose="00000400000000000000" pitchFamily="2" charset="-78"/>
              </a:rPr>
              <a:t>کلیه ظروف حاوی مواد شیمیایی خطرناک دارای برچسب معتبری باشند که مطابق الزامات </a:t>
            </a:r>
            <a:r>
              <a:rPr lang="en-US" dirty="0" smtClean="0">
                <a:cs typeface="B Nazanin" panose="00000400000000000000" pitchFamily="2" charset="-78"/>
              </a:rPr>
              <a:t>GHS</a:t>
            </a:r>
            <a:r>
              <a:rPr lang="fa-IR" dirty="0" smtClean="0">
                <a:cs typeface="B Nazanin" panose="00000400000000000000" pitchFamily="2" charset="-78"/>
              </a:rPr>
              <a:t> تهیه </a:t>
            </a:r>
            <a:r>
              <a:rPr lang="fa-IR" dirty="0">
                <a:cs typeface="B Nazanin" panose="00000400000000000000" pitchFamily="2" charset="-78"/>
              </a:rPr>
              <a:t>شده </a:t>
            </a:r>
            <a:r>
              <a:rPr lang="fa-IR" dirty="0" smtClean="0">
                <a:cs typeface="B Nazanin" panose="00000400000000000000" pitchFamily="2" charset="-78"/>
              </a:rPr>
              <a:t>و ماهیت </a:t>
            </a:r>
            <a:r>
              <a:rPr lang="fa-IR" dirty="0">
                <a:cs typeface="B Nazanin" panose="00000400000000000000" pitchFamily="2" charset="-78"/>
              </a:rPr>
              <a:t>آنها را بر اساس توضیحاتی که در ادامه این بخش خواهد آمد نشان </a:t>
            </a:r>
            <a:r>
              <a:rPr lang="fa-IR" dirty="0" smtClean="0">
                <a:cs typeface="B Nazanin" panose="00000400000000000000" pitchFamily="2" charset="-78"/>
              </a:rPr>
              <a:t>دهد.</a:t>
            </a:r>
          </a:p>
          <a:p>
            <a:pPr marL="0" indent="0" algn="justLow" rtl="1">
              <a:lnSpc>
                <a:spcPct val="150000"/>
              </a:lnSpc>
              <a:buNone/>
            </a:pPr>
            <a:r>
              <a:rPr lang="fa-IR" dirty="0" smtClean="0">
                <a:cs typeface="B Nazanin" panose="00000400000000000000" pitchFamily="2" charset="-78"/>
              </a:rPr>
              <a:t> </a:t>
            </a:r>
            <a:r>
              <a:rPr lang="fa-IR" dirty="0">
                <a:cs typeface="B Nazanin" panose="00000400000000000000" pitchFamily="2" charset="-78"/>
              </a:rPr>
              <a:t>برچسب ها باید توجه را به خطرات ذاتی استفاده یا کار با مواد شیمیایی جلب نماید. </a:t>
            </a:r>
            <a:r>
              <a:rPr lang="fa-IR" dirty="0" smtClean="0">
                <a:cs typeface="B Nazanin" panose="00000400000000000000" pitchFamily="2" charset="-78"/>
              </a:rPr>
              <a:t>علایم و </a:t>
            </a:r>
            <a:r>
              <a:rPr lang="fa-IR" dirty="0">
                <a:cs typeface="B Nazanin" panose="00000400000000000000" pitchFamily="2" charset="-78"/>
              </a:rPr>
              <a:t>تصاویر مورد </a:t>
            </a:r>
            <a:r>
              <a:rPr lang="fa-IR" dirty="0" smtClean="0">
                <a:cs typeface="B Nazanin" panose="00000400000000000000" pitchFamily="2" charset="-78"/>
              </a:rPr>
              <a:t>استفاده استانداردی </a:t>
            </a:r>
            <a:r>
              <a:rPr lang="fa-IR" dirty="0">
                <a:cs typeface="B Nazanin" panose="00000400000000000000" pitchFamily="2" charset="-78"/>
              </a:rPr>
              <a:t>برای این نوع اطلاع رسانی تدوین شده اند. علایم، بخش درونی برچسب ها هستند و نشان دهنده فوریت </a:t>
            </a:r>
            <a:r>
              <a:rPr lang="fa-IR" dirty="0" smtClean="0">
                <a:cs typeface="B Nazanin" panose="00000400000000000000" pitchFamily="2" charset="-78"/>
              </a:rPr>
              <a:t>خطرات ماده </a:t>
            </a:r>
            <a:r>
              <a:rPr lang="fa-IR" dirty="0">
                <a:cs typeface="B Nazanin" panose="00000400000000000000" pitchFamily="2" charset="-78"/>
              </a:rPr>
              <a:t>شیمیایی </a:t>
            </a:r>
            <a:r>
              <a:rPr lang="fa-IR" dirty="0" smtClean="0">
                <a:cs typeface="B Nazanin" panose="00000400000000000000" pitchFamily="2" charset="-78"/>
              </a:rPr>
              <a:t>هستند.</a:t>
            </a:r>
          </a:p>
          <a:p>
            <a:pPr marL="0" indent="0" algn="justLow" rtl="1">
              <a:lnSpc>
                <a:spcPct val="150000"/>
              </a:lnSpc>
              <a:buNone/>
            </a:pPr>
            <a:r>
              <a:rPr lang="fa-IR" sz="2600" b="1" dirty="0" smtClean="0">
                <a:solidFill>
                  <a:srgbClr val="C00000"/>
                </a:solidFill>
                <a:cs typeface="B Nazanin" panose="00000400000000000000" pitchFamily="2" charset="-78"/>
              </a:rPr>
              <a:t> </a:t>
            </a:r>
            <a:r>
              <a:rPr lang="fa-IR" sz="2600" b="1" dirty="0">
                <a:solidFill>
                  <a:srgbClr val="C00000"/>
                </a:solidFill>
                <a:cs typeface="B Nazanin" panose="00000400000000000000" pitchFamily="2" charset="-78"/>
              </a:rPr>
              <a:t>این اطلاعات باید در تحویل ماده شیمیایی به استفاده کننده تحویل شود. </a:t>
            </a:r>
            <a:endParaRPr lang="en-US" sz="2600" b="1" dirty="0">
              <a:solidFill>
                <a:srgbClr val="C00000"/>
              </a:solidFill>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68466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5393" y="404949"/>
            <a:ext cx="10868297" cy="6139542"/>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424082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2331" y="1825625"/>
            <a:ext cx="10515600" cy="5032375"/>
          </a:xfrm>
        </p:spPr>
        <p:txBody>
          <a:bodyPr>
            <a:normAutofit fontScale="92500" lnSpcReduction="10000"/>
          </a:bodyPr>
          <a:lstStyle/>
          <a:p>
            <a:pPr algn="justLow" rtl="1">
              <a:lnSpc>
                <a:spcPct val="115000"/>
              </a:lnSpc>
              <a:spcAft>
                <a:spcPts val="800"/>
              </a:spcAft>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همه مواد شیمیایی باید دارای علایمی باشند که ماهیت آنها را نشان دهد.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spcAft>
                <a:spcPts val="800"/>
              </a:spcAft>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بسته ها و ظروف مواد خطرناک باید علاوه بر علایم، دارای برچسب های با اطلاعات کافی باشند. که محتویات داخل آن به راحتی شناسانده شوند.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spcAft>
                <a:spcPts val="800"/>
              </a:spcAft>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برچسب ها و علائم قبلی ظروفی که برای مواد دیگری در حال استفاده هستند؛ باید جدا شده و از برچسب ها و علائم مربوط به ماده جدید استفاده شود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spcAft>
                <a:spcPts val="800"/>
              </a:spcAft>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برچسب ها باید توجه را به خطرات ذاتی استفاده یا کار با مواد شیمیایی جلب نماید. علایم و تصاویر مورد استفاده استانداردی برای این نوع اطلاع رسانی تدوین شده اند. علایم، بخش درونی برچسب ها هستند و نشان دهنده فوریت خطرات ماده شیمیایی هستند.</a:t>
            </a:r>
          </a:p>
          <a:p>
            <a:pPr marL="0" indent="0" algn="ctr" rtl="1">
              <a:lnSpc>
                <a:spcPct val="115000"/>
              </a:lnSpc>
              <a:spcAft>
                <a:spcPts val="800"/>
              </a:spcAft>
              <a:buNone/>
            </a:pPr>
            <a:r>
              <a:rPr lang="fa-IR" sz="2400"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این اطلاعات باید در تحویل ماده شیمیایی به استفاده کننده تحویل </a:t>
            </a:r>
            <a:r>
              <a:rPr lang="fa-IR" sz="2400"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شود.</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justLow" rtl="1"/>
            <a:endParaRPr lang="fa-IR" dirty="0"/>
          </a:p>
        </p:txBody>
      </p:sp>
      <p:sp>
        <p:nvSpPr>
          <p:cNvPr id="4" name="Title 5"/>
          <p:cNvSpPr>
            <a:spLocks noGrp="1"/>
          </p:cNvSpPr>
          <p:nvPr>
            <p:ph type="title"/>
          </p:nvPr>
        </p:nvSpPr>
        <p:spPr>
          <a:xfrm>
            <a:off x="692331" y="365125"/>
            <a:ext cx="10661469" cy="1325563"/>
          </a:xfrm>
        </p:spPr>
        <p:txBody>
          <a:bodyPr>
            <a:normAutofit/>
          </a:bodyPr>
          <a:lstStyle/>
          <a:p>
            <a:pPr algn="r" rtl="1"/>
            <a:r>
              <a:rPr lang="fa-IR" sz="3600" b="1" dirty="0" smtClean="0">
                <a:solidFill>
                  <a:srgbClr val="0070C0"/>
                </a:solidFill>
                <a:cs typeface="B Titr" panose="00000700000000000000" pitchFamily="2" charset="-78"/>
              </a:rPr>
              <a:t>2. برچسب </a:t>
            </a:r>
            <a:r>
              <a:rPr lang="fa-IR" sz="3600" b="1" dirty="0">
                <a:solidFill>
                  <a:srgbClr val="0070C0"/>
                </a:solidFill>
                <a:cs typeface="B Titr" panose="00000700000000000000" pitchFamily="2" charset="-78"/>
              </a:rPr>
              <a:t>گذاری معتبر مطابق </a:t>
            </a:r>
            <a:r>
              <a:rPr lang="fa-IR" sz="3600" b="1" dirty="0" smtClean="0">
                <a:solidFill>
                  <a:srgbClr val="0070C0"/>
                </a:solidFill>
                <a:cs typeface="B Titr" panose="00000700000000000000" pitchFamily="2" charset="-78"/>
              </a:rPr>
              <a:t>الزامات </a:t>
            </a:r>
            <a:r>
              <a:rPr lang="en-US" sz="3600" b="1" dirty="0" smtClean="0">
                <a:solidFill>
                  <a:srgbClr val="0070C0"/>
                </a:solidFill>
                <a:cs typeface="B Titr" panose="00000700000000000000" pitchFamily="2" charset="-78"/>
              </a:rPr>
              <a:t> GHS</a:t>
            </a:r>
            <a:endParaRPr lang="en-US" dirty="0">
              <a:solidFill>
                <a:srgbClr val="0070C0"/>
              </a:solidFill>
              <a:cs typeface="B Titr" panose="00000700000000000000" pitchFamily="2" charset="-78"/>
            </a:endParaRPr>
          </a:p>
        </p:txBody>
      </p:sp>
      <p:cxnSp>
        <p:nvCxnSpPr>
          <p:cNvPr id="5" name="Straight Connector 4"/>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73464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8600" lvl="0" indent="-228600" algn="r" rtl="1">
              <a:lnSpc>
                <a:spcPct val="115000"/>
              </a:lnSpc>
              <a:spcBef>
                <a:spcPts val="1000"/>
              </a:spcBef>
              <a:spcAft>
                <a:spcPts val="800"/>
              </a:spcAft>
            </a:pPr>
            <a:r>
              <a:rPr lang="fa-IR" sz="2800"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هر </a:t>
            </a:r>
            <a:r>
              <a:rPr lang="fa-IR" sz="2800"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برچسب باید اطلاعات زیر را به وضوح نشان دهد</a:t>
            </a:r>
            <a:r>
              <a:rPr lang="fa-IR" sz="2800"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a:t>
            </a:r>
            <a:endParaRPr lang="fa-IR" sz="60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fontScale="92500" lnSpcReduction="20000"/>
          </a:bodyPr>
          <a:lstStyle/>
          <a:p>
            <a:pPr marL="342900" lvl="0" indent="-342900" algn="just" rtl="1">
              <a:lnSpc>
                <a:spcPct val="115000"/>
              </a:lnSpc>
              <a:spcAft>
                <a:spcPts val="800"/>
              </a:spcAft>
              <a:buFont typeface="TimesNewRomanPS-BoldMT"/>
              <a:buChar char="-"/>
            </a:pPr>
            <a:r>
              <a:rPr lang="fa-IR"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نام ماده شیمیایی</a:t>
            </a:r>
            <a:endParaRPr lang="en-US" sz="2400" dirty="0" smtClean="0">
              <a:effectLst/>
              <a:latin typeface="Calibri" panose="020F0502020204030204" pitchFamily="34" charset="0"/>
              <a:ea typeface="Calibri" panose="020F0502020204030204" pitchFamily="34" charset="0"/>
              <a:cs typeface="B Yagut" panose="00000400000000000000" pitchFamily="2" charset="-78"/>
            </a:endParaRPr>
          </a:p>
          <a:p>
            <a:pPr marL="342900" lvl="0" indent="-342900" algn="just" rtl="1">
              <a:lnSpc>
                <a:spcPct val="115000"/>
              </a:lnSpc>
              <a:spcAft>
                <a:spcPts val="800"/>
              </a:spcAft>
              <a:buFont typeface="TimesNewRomanPS-BoldMT"/>
              <a:buChar char="-"/>
            </a:pPr>
            <a:r>
              <a:rPr lang="fa-IR"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نام تجاری ماده</a:t>
            </a:r>
            <a:endParaRPr lang="en-US" sz="2400" dirty="0" smtClean="0">
              <a:effectLst/>
              <a:latin typeface="Calibri" panose="020F0502020204030204" pitchFamily="34" charset="0"/>
              <a:ea typeface="Calibri" panose="020F0502020204030204" pitchFamily="34" charset="0"/>
              <a:cs typeface="B Yagut" panose="00000400000000000000" pitchFamily="2" charset="-78"/>
            </a:endParaRPr>
          </a:p>
          <a:p>
            <a:pPr marL="342900" lvl="0" indent="-342900" algn="just" rtl="1">
              <a:lnSpc>
                <a:spcPct val="115000"/>
              </a:lnSpc>
              <a:spcAft>
                <a:spcPts val="800"/>
              </a:spcAft>
              <a:buFont typeface="TimesNewRomanPS-BoldMT"/>
              <a:buChar char="-"/>
            </a:pPr>
            <a:r>
              <a:rPr lang="fa-IR"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نام، آدرس و شماره تلفن سازنده، وارد کننده یا توزیع کننده</a:t>
            </a:r>
            <a:endParaRPr lang="en-US" sz="2400" dirty="0" smtClean="0">
              <a:effectLst/>
              <a:latin typeface="Calibri" panose="020F0502020204030204" pitchFamily="34" charset="0"/>
              <a:ea typeface="Calibri" panose="020F0502020204030204" pitchFamily="34" charset="0"/>
              <a:cs typeface="B Yagut" panose="00000400000000000000" pitchFamily="2" charset="-78"/>
            </a:endParaRPr>
          </a:p>
          <a:p>
            <a:pPr marL="342900" lvl="0" indent="-342900" algn="just" rtl="1">
              <a:lnSpc>
                <a:spcPct val="115000"/>
              </a:lnSpc>
              <a:spcAft>
                <a:spcPts val="800"/>
              </a:spcAft>
              <a:buFont typeface="TimesNewRomanPS-BoldMT"/>
              <a:buChar char="-"/>
            </a:pPr>
            <a:r>
              <a:rPr lang="fa-IR"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پیکتوگرام های </a:t>
            </a:r>
            <a:r>
              <a:rPr lang="en-US"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GHS</a:t>
            </a:r>
            <a:endParaRPr lang="en-US" sz="2400" dirty="0" smtClean="0">
              <a:effectLst/>
              <a:latin typeface="Calibri" panose="020F0502020204030204" pitchFamily="34" charset="0"/>
              <a:ea typeface="Calibri" panose="020F0502020204030204" pitchFamily="34" charset="0"/>
              <a:cs typeface="B Yagut" panose="00000400000000000000" pitchFamily="2" charset="-78"/>
            </a:endParaRPr>
          </a:p>
          <a:p>
            <a:pPr marL="342900" lvl="0" indent="-342900" algn="just" rtl="1">
              <a:lnSpc>
                <a:spcPct val="115000"/>
              </a:lnSpc>
              <a:spcAft>
                <a:spcPts val="800"/>
              </a:spcAft>
              <a:buFont typeface="TimesNewRomanPS-BoldMT"/>
              <a:buChar char="-"/>
            </a:pPr>
            <a:r>
              <a:rPr lang="fa-IR"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عبارات احتیاطی (</a:t>
            </a:r>
            <a:r>
              <a:rPr lang="en-US"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P</a:t>
            </a:r>
            <a:r>
              <a:rPr lang="fa-IR"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 </a:t>
            </a:r>
            <a:r>
              <a:rPr lang="en-US"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(Precautionary Statements)</a:t>
            </a:r>
            <a:endParaRPr lang="en-US" sz="2400" dirty="0" smtClean="0">
              <a:effectLst/>
              <a:latin typeface="Calibri" panose="020F0502020204030204" pitchFamily="34" charset="0"/>
              <a:ea typeface="Calibri" panose="020F0502020204030204" pitchFamily="34" charset="0"/>
              <a:cs typeface="B Yagut" panose="00000400000000000000" pitchFamily="2" charset="-78"/>
            </a:endParaRPr>
          </a:p>
          <a:p>
            <a:pPr marL="342900" lvl="0" indent="-342900" algn="just" rtl="1">
              <a:lnSpc>
                <a:spcPct val="115000"/>
              </a:lnSpc>
              <a:spcAft>
                <a:spcPts val="800"/>
              </a:spcAft>
              <a:buFont typeface="TimesNewRomanPS-BoldMT"/>
              <a:buChar char="-"/>
            </a:pPr>
            <a:r>
              <a:rPr lang="fa-IR"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عبارات خطر(</a:t>
            </a:r>
            <a:r>
              <a:rPr lang="en-US"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H</a:t>
            </a:r>
            <a:r>
              <a:rPr lang="fa-IR"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 </a:t>
            </a:r>
            <a:r>
              <a:rPr lang="en-US"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(Hazard Statements)</a:t>
            </a:r>
            <a:endParaRPr lang="en-US" sz="2400" dirty="0" smtClean="0">
              <a:effectLst/>
              <a:latin typeface="Calibri" panose="020F0502020204030204" pitchFamily="34" charset="0"/>
              <a:ea typeface="Calibri" panose="020F0502020204030204" pitchFamily="34" charset="0"/>
              <a:cs typeface="B Yagut" panose="00000400000000000000" pitchFamily="2" charset="-78"/>
            </a:endParaRPr>
          </a:p>
          <a:p>
            <a:pPr marL="342900" lvl="0" indent="-342900" algn="just" rtl="1">
              <a:lnSpc>
                <a:spcPct val="115000"/>
              </a:lnSpc>
              <a:spcAft>
                <a:spcPts val="800"/>
              </a:spcAft>
              <a:buFont typeface="TimesNewRomanPS-BoldMT"/>
              <a:buChar char="-"/>
            </a:pPr>
            <a:r>
              <a:rPr lang="fa-IR"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کمیت موجود از ماده درون ظرف یا بسته بندی</a:t>
            </a:r>
            <a:endParaRPr lang="en-US" sz="2400" dirty="0" smtClean="0">
              <a:effectLst/>
              <a:latin typeface="Calibri" panose="020F0502020204030204" pitchFamily="34" charset="0"/>
              <a:ea typeface="Calibri" panose="020F0502020204030204" pitchFamily="34" charset="0"/>
              <a:cs typeface="B Yagut" panose="00000400000000000000" pitchFamily="2" charset="-78"/>
            </a:endParaRPr>
          </a:p>
          <a:p>
            <a:pPr algn="r" rtl="1"/>
            <a:endParaRPr lang="fa-IR" dirty="0"/>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5"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2331" y="1825625"/>
            <a:ext cx="3657600" cy="4767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6170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115000"/>
              </a:lnSpc>
              <a:spcAft>
                <a:spcPts val="800"/>
              </a:spcAft>
            </a:pPr>
            <a:r>
              <a:rPr lang="en-US" sz="2000" dirty="0" smtClean="0">
                <a:effectLst/>
                <a:latin typeface="Calibri" panose="020F0502020204030204" pitchFamily="34" charset="0"/>
                <a:ea typeface="Calibri" panose="020F0502020204030204" pitchFamily="34" charset="0"/>
                <a:cs typeface="B Titr" panose="00000700000000000000" pitchFamily="2" charset="-78"/>
              </a:rPr>
              <a:t/>
            </a:r>
            <a:br>
              <a:rPr lang="en-US" sz="2000" dirty="0" smtClean="0">
                <a:effectLst/>
                <a:latin typeface="Calibri" panose="020F0502020204030204" pitchFamily="34" charset="0"/>
                <a:ea typeface="Calibri" panose="020F0502020204030204" pitchFamily="34" charset="0"/>
                <a:cs typeface="B Titr" panose="00000700000000000000" pitchFamily="2" charset="-78"/>
              </a:rPr>
            </a:br>
            <a:endParaRPr lang="fa-IR" sz="2400" dirty="0">
              <a:cs typeface="B Titr" panose="00000700000000000000" pitchFamily="2" charset="-78"/>
            </a:endParaRPr>
          </a:p>
        </p:txBody>
      </p:sp>
      <p:sp>
        <p:nvSpPr>
          <p:cNvPr id="3" name="Content Placeholder 2"/>
          <p:cNvSpPr>
            <a:spLocks noGrp="1"/>
          </p:cNvSpPr>
          <p:nvPr>
            <p:ph idx="1"/>
          </p:nvPr>
        </p:nvSpPr>
        <p:spPr/>
        <p:txBody>
          <a:bodyPr>
            <a:normAutofit/>
          </a:bodyPr>
          <a:lstStyle/>
          <a:p>
            <a:pPr marL="0" indent="0" algn="just" rtl="1">
              <a:lnSpc>
                <a:spcPct val="150000"/>
              </a:lnSpc>
              <a:spcAft>
                <a:spcPts val="800"/>
              </a:spcAft>
              <a:buNone/>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برچسب ها باید به زبان فارسی تهیه شده باشند. </a:t>
            </a:r>
            <a:r>
              <a:rPr lang="fa-IR" spc="-20" dirty="0" smtClean="0">
                <a:solidFill>
                  <a:schemeClr val="accent2">
                    <a:lumMod val="75000"/>
                  </a:schemeClr>
                </a:solidFill>
                <a:effectLst/>
                <a:latin typeface="Times New Roman" panose="02020603050405020304" pitchFamily="18" charset="0"/>
                <a:ea typeface="Calibri" panose="020F0502020204030204" pitchFamily="34" charset="0"/>
                <a:cs typeface="B Nazanin" panose="00000400000000000000" pitchFamily="2" charset="-78"/>
              </a:rPr>
              <a:t>برچسب باید ماده اصلی که دارای بیشترین خطر است را نشان دهد</a:t>
            </a: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به عنوان یک قانون کلی </a:t>
            </a:r>
            <a:r>
              <a:rPr lang="fa-IR" spc="-20" dirty="0" smtClean="0">
                <a:solidFill>
                  <a:schemeClr val="accent2">
                    <a:lumMod val="75000"/>
                  </a:schemeClr>
                </a:solidFill>
                <a:effectLst/>
                <a:latin typeface="Times New Roman" panose="02020603050405020304" pitchFamily="18" charset="0"/>
                <a:ea typeface="Calibri" panose="020F0502020204030204" pitchFamily="34" charset="0"/>
                <a:cs typeface="B Nazanin" panose="00000400000000000000" pitchFamily="2" charset="-78"/>
              </a:rPr>
              <a:t>حداکثر چهار ماده باید در برچسب</a:t>
            </a: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مورد اشاره قرار گیرند. در برخی موارد ممکن است به بیش از چهار ماده اشاره شود. برای مثال همه مواد سرطانزا در یک ماده ترکیبی باید با عبارات ایمنی یا ریسک مورد اشاره قرار گیرند.</a:t>
            </a:r>
            <a:endParaRPr lang="en-US"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r" rtl="1">
              <a:lnSpc>
                <a:spcPct val="150000"/>
              </a:lnSpc>
              <a:buNone/>
            </a:pPr>
            <a:endParaRPr lang="fa-IR" dirty="0"/>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5"/>
          <p:cNvSpPr txBox="1">
            <a:spLocks/>
          </p:cNvSpPr>
          <p:nvPr/>
        </p:nvSpPr>
        <p:spPr>
          <a:xfrm>
            <a:off x="692331" y="365125"/>
            <a:ext cx="106614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sz="3600" b="1" smtClean="0">
                <a:solidFill>
                  <a:srgbClr val="0070C0"/>
                </a:solidFill>
                <a:cs typeface="B Titr" panose="00000700000000000000" pitchFamily="2" charset="-78"/>
              </a:rPr>
              <a:t>2. برچسب گذاری معتبر مطابق الزامات </a:t>
            </a:r>
            <a:r>
              <a:rPr lang="en-US" sz="3600" b="1" smtClean="0">
                <a:solidFill>
                  <a:srgbClr val="0070C0"/>
                </a:solidFill>
                <a:cs typeface="B Titr" panose="00000700000000000000" pitchFamily="2" charset="-78"/>
              </a:rPr>
              <a:t> GHS</a:t>
            </a:r>
            <a:endParaRPr lang="en-US" dirty="0">
              <a:solidFill>
                <a:srgbClr val="0070C0"/>
              </a:solidFill>
              <a:cs typeface="B Titr" panose="00000700000000000000" pitchFamily="2" charset="-78"/>
            </a:endParaRPr>
          </a:p>
        </p:txBody>
      </p:sp>
    </p:spTree>
    <p:extLst>
      <p:ext uri="{BB962C8B-B14F-4D97-AF65-F5344CB8AC3E}">
        <p14:creationId xmlns:p14="http://schemas.microsoft.com/office/powerpoint/2010/main" val="275662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lnSpc>
                <a:spcPct val="115000"/>
              </a:lnSpc>
              <a:spcAft>
                <a:spcPts val="800"/>
              </a:spcAft>
            </a:pPr>
            <a:r>
              <a:rPr lang="fa-IR" sz="3200" spc="-20" dirty="0" smtClean="0">
                <a:solidFill>
                  <a:srgbClr val="0070C0"/>
                </a:solidFill>
                <a:effectLst/>
                <a:latin typeface="Times New Roman" panose="02020603050405020304" pitchFamily="18" charset="0"/>
                <a:ea typeface="Calibri" panose="020F0502020204030204" pitchFamily="34" charset="0"/>
                <a:cs typeface="B Titr" panose="00000700000000000000" pitchFamily="2" charset="-78"/>
              </a:rPr>
              <a:t>ابعاد یک برچسب استاندارد نیز به شرح ذیل است:</a:t>
            </a:r>
            <a:endParaRPr lang="fa-IR" sz="3200" dirty="0">
              <a:solidFill>
                <a:srgbClr val="0070C0"/>
              </a:solidFill>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21908072"/>
              </p:ext>
            </p:extLst>
          </p:nvPr>
        </p:nvGraphicFramePr>
        <p:xfrm>
          <a:off x="2090654" y="2550500"/>
          <a:ext cx="8841203" cy="3363921"/>
        </p:xfrm>
        <a:graphic>
          <a:graphicData uri="http://schemas.openxmlformats.org/drawingml/2006/table">
            <a:tbl>
              <a:tblPr>
                <a:tableStyleId>{BC89EF96-8CEA-46FF-86C4-4CE0E7609802}</a:tableStyleId>
              </a:tblPr>
              <a:tblGrid>
                <a:gridCol w="4205643">
                  <a:extLst>
                    <a:ext uri="{9D8B030D-6E8A-4147-A177-3AD203B41FA5}">
                      <a16:colId xmlns="" xmlns:a16="http://schemas.microsoft.com/office/drawing/2014/main" val="20000"/>
                    </a:ext>
                  </a:extLst>
                </a:gridCol>
                <a:gridCol w="4635560">
                  <a:extLst>
                    <a:ext uri="{9D8B030D-6E8A-4147-A177-3AD203B41FA5}">
                      <a16:colId xmlns="" xmlns:a16="http://schemas.microsoft.com/office/drawing/2014/main" val="20001"/>
                    </a:ext>
                  </a:extLst>
                </a:gridCol>
              </a:tblGrid>
              <a:tr h="627055">
                <a:tc>
                  <a:txBody>
                    <a:bodyPr/>
                    <a:lstStyle/>
                    <a:p>
                      <a:pPr algn="ctr" rtl="1">
                        <a:lnSpc>
                          <a:spcPct val="115000"/>
                        </a:lnSpc>
                        <a:spcAft>
                          <a:spcPts val="0"/>
                        </a:spcAft>
                      </a:pPr>
                      <a:r>
                        <a:rPr lang="ar-SA" sz="2400" spc="-20" dirty="0">
                          <a:solidFill>
                            <a:schemeClr val="bg1"/>
                          </a:solidFill>
                          <a:effectLst/>
                          <a:cs typeface="B Titr" panose="00000700000000000000" pitchFamily="2" charset="-78"/>
                        </a:rPr>
                        <a:t>ظرفیت بسته بندی</a:t>
                      </a:r>
                      <a:endParaRPr lang="en-US" sz="2000" dirty="0">
                        <a:solidFill>
                          <a:schemeClr val="bg1"/>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solidFill>
                      <a:schemeClr val="accent1">
                        <a:lumMod val="75000"/>
                      </a:schemeClr>
                    </a:solidFill>
                  </a:tcPr>
                </a:tc>
                <a:tc>
                  <a:txBody>
                    <a:bodyPr/>
                    <a:lstStyle/>
                    <a:p>
                      <a:pPr algn="ctr" rtl="1">
                        <a:lnSpc>
                          <a:spcPct val="115000"/>
                        </a:lnSpc>
                        <a:spcAft>
                          <a:spcPts val="0"/>
                        </a:spcAft>
                      </a:pPr>
                      <a:r>
                        <a:rPr lang="ar-SA" sz="2400" spc="-20" dirty="0">
                          <a:solidFill>
                            <a:schemeClr val="bg1"/>
                          </a:solidFill>
                          <a:effectLst/>
                          <a:cs typeface="B Titr" panose="00000700000000000000" pitchFamily="2" charset="-78"/>
                        </a:rPr>
                        <a:t>حداقل ابعاد بر حسب میلی متر</a:t>
                      </a:r>
                      <a:endParaRPr lang="en-US" sz="2000" dirty="0">
                        <a:solidFill>
                          <a:schemeClr val="bg1"/>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solidFill>
                      <a:schemeClr val="accent1">
                        <a:lumMod val="75000"/>
                      </a:schemeClr>
                    </a:solidFill>
                  </a:tcPr>
                </a:tc>
                <a:extLst>
                  <a:ext uri="{0D108BD9-81ED-4DB2-BD59-A6C34878D82A}">
                    <a16:rowId xmlns="" xmlns:a16="http://schemas.microsoft.com/office/drawing/2014/main" val="10000"/>
                  </a:ext>
                </a:extLst>
              </a:tr>
              <a:tr h="689413">
                <a:tc>
                  <a:txBody>
                    <a:bodyPr/>
                    <a:lstStyle/>
                    <a:p>
                      <a:pPr algn="ctr" rtl="1">
                        <a:lnSpc>
                          <a:spcPct val="115000"/>
                        </a:lnSpc>
                        <a:spcAft>
                          <a:spcPts val="0"/>
                        </a:spcAft>
                      </a:pPr>
                      <a:r>
                        <a:rPr lang="ar-SA" sz="2400" b="1" spc="-20">
                          <a:solidFill>
                            <a:schemeClr val="tx1"/>
                          </a:solidFill>
                          <a:effectLst/>
                          <a:cs typeface="B Nazanin" panose="00000400000000000000" pitchFamily="2" charset="-78"/>
                        </a:rPr>
                        <a:t>کمتر از 3 لیتر</a:t>
                      </a:r>
                      <a:endParaRPr lang="en-US" sz="2000" b="1">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ar-SA" sz="2400" b="1" spc="-20" dirty="0">
                          <a:solidFill>
                            <a:schemeClr val="tx1"/>
                          </a:solidFill>
                          <a:effectLst/>
                          <a:cs typeface="B Nazanin" panose="00000400000000000000" pitchFamily="2" charset="-78"/>
                        </a:rPr>
                        <a:t>52 در 74</a:t>
                      </a:r>
                      <a:endParaRPr lang="en-US" sz="20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 xmlns:a16="http://schemas.microsoft.com/office/drawing/2014/main" val="10001"/>
                  </a:ext>
                </a:extLst>
              </a:tr>
              <a:tr h="668627">
                <a:tc>
                  <a:txBody>
                    <a:bodyPr/>
                    <a:lstStyle/>
                    <a:p>
                      <a:pPr algn="ctr" rtl="1">
                        <a:lnSpc>
                          <a:spcPct val="115000"/>
                        </a:lnSpc>
                        <a:spcAft>
                          <a:spcPts val="0"/>
                        </a:spcAft>
                      </a:pPr>
                      <a:r>
                        <a:rPr lang="ar-SA" sz="2400" b="1" spc="-20">
                          <a:solidFill>
                            <a:schemeClr val="tx1"/>
                          </a:solidFill>
                          <a:effectLst/>
                          <a:cs typeface="B Nazanin" panose="00000400000000000000" pitchFamily="2" charset="-78"/>
                        </a:rPr>
                        <a:t>بیش از 3 لیتر و کمتر از 50 لیتر</a:t>
                      </a:r>
                      <a:endParaRPr lang="en-US" sz="2000" b="1">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ar-SA" sz="2400" b="1" spc="-20" dirty="0">
                          <a:solidFill>
                            <a:schemeClr val="tx1"/>
                          </a:solidFill>
                          <a:effectLst/>
                          <a:cs typeface="B Nazanin" panose="00000400000000000000" pitchFamily="2" charset="-78"/>
                        </a:rPr>
                        <a:t>74 در 105</a:t>
                      </a:r>
                      <a:endParaRPr lang="en-US" sz="20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 xmlns:a16="http://schemas.microsoft.com/office/drawing/2014/main" val="10002"/>
                  </a:ext>
                </a:extLst>
              </a:tr>
              <a:tr h="689413">
                <a:tc>
                  <a:txBody>
                    <a:bodyPr/>
                    <a:lstStyle/>
                    <a:p>
                      <a:pPr algn="ctr" rtl="1">
                        <a:lnSpc>
                          <a:spcPct val="115000"/>
                        </a:lnSpc>
                        <a:spcAft>
                          <a:spcPts val="0"/>
                        </a:spcAft>
                      </a:pPr>
                      <a:r>
                        <a:rPr lang="ar-SA" sz="2400" b="1" spc="-20">
                          <a:solidFill>
                            <a:schemeClr val="tx1"/>
                          </a:solidFill>
                          <a:effectLst/>
                          <a:cs typeface="B Nazanin" panose="00000400000000000000" pitchFamily="2" charset="-78"/>
                        </a:rPr>
                        <a:t>بیش از 50 لیتر و کمتر از 500 لیتر</a:t>
                      </a:r>
                      <a:endParaRPr lang="en-US" sz="2000" b="1">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ar-SA" sz="2400" b="1" spc="-20" dirty="0">
                          <a:solidFill>
                            <a:schemeClr val="tx1"/>
                          </a:solidFill>
                          <a:effectLst/>
                          <a:cs typeface="B Nazanin" panose="00000400000000000000" pitchFamily="2" charset="-78"/>
                        </a:rPr>
                        <a:t>105 در 148</a:t>
                      </a:r>
                      <a:endParaRPr lang="en-US" sz="20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 xmlns:a16="http://schemas.microsoft.com/office/drawing/2014/main" val="10003"/>
                  </a:ext>
                </a:extLst>
              </a:tr>
              <a:tr h="689413">
                <a:tc>
                  <a:txBody>
                    <a:bodyPr/>
                    <a:lstStyle/>
                    <a:p>
                      <a:pPr algn="ctr" rtl="1">
                        <a:lnSpc>
                          <a:spcPct val="115000"/>
                        </a:lnSpc>
                        <a:spcAft>
                          <a:spcPts val="0"/>
                        </a:spcAft>
                      </a:pPr>
                      <a:r>
                        <a:rPr lang="ar-SA" sz="2400" b="1" spc="-20" dirty="0">
                          <a:solidFill>
                            <a:schemeClr val="tx1"/>
                          </a:solidFill>
                          <a:effectLst/>
                          <a:cs typeface="B Nazanin" panose="00000400000000000000" pitchFamily="2" charset="-78"/>
                        </a:rPr>
                        <a:t>بیش از 500 لیتر</a:t>
                      </a:r>
                      <a:endParaRPr lang="en-US" sz="20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ar-SA" sz="2400" b="1" spc="-20" dirty="0">
                          <a:solidFill>
                            <a:schemeClr val="tx1"/>
                          </a:solidFill>
                          <a:effectLst/>
                          <a:cs typeface="B Nazanin" panose="00000400000000000000" pitchFamily="2" charset="-78"/>
                        </a:rPr>
                        <a:t>148 در 210</a:t>
                      </a:r>
                      <a:endParaRPr lang="en-US" sz="20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 xmlns:a16="http://schemas.microsoft.com/office/drawing/2014/main" val="10004"/>
                  </a:ext>
                </a:extLst>
              </a:tr>
            </a:tbl>
          </a:graphicData>
        </a:graphic>
      </p:graphicFrame>
      <p:sp>
        <p:nvSpPr>
          <p:cNvPr id="6" name="Rectangle 5"/>
          <p:cNvSpPr/>
          <p:nvPr/>
        </p:nvSpPr>
        <p:spPr>
          <a:xfrm>
            <a:off x="4017696" y="1961912"/>
            <a:ext cx="4612945" cy="434734"/>
          </a:xfrm>
          <a:prstGeom prst="rect">
            <a:avLst/>
          </a:prstGeom>
        </p:spPr>
        <p:txBody>
          <a:bodyPr wrap="square">
            <a:spAutoFit/>
          </a:bodyPr>
          <a:lstStyle/>
          <a:p>
            <a:pPr algn="ctr" rtl="1">
              <a:lnSpc>
                <a:spcPct val="115000"/>
              </a:lnSpc>
              <a:spcAft>
                <a:spcPts val="0"/>
              </a:spcAft>
            </a:pPr>
            <a:r>
              <a:rPr lang="ar-SA" sz="2000" spc="-20" dirty="0" smtClean="0">
                <a:effectLst/>
                <a:latin typeface="Times New Roman" panose="02020603050405020304" pitchFamily="18" charset="0"/>
                <a:ea typeface="Calibri" panose="020F0502020204030204" pitchFamily="34" charset="0"/>
                <a:cs typeface="B Titr" panose="00000700000000000000" pitchFamily="2" charset="-78"/>
              </a:rPr>
              <a:t>ابعاد یک برچسب استاندارد</a:t>
            </a:r>
            <a:endParaRPr lang="en-US" dirty="0">
              <a:effectLst/>
              <a:latin typeface="Calibri" panose="020F0502020204030204" pitchFamily="34" charset="0"/>
              <a:ea typeface="Calibri" panose="020F0502020204030204" pitchFamily="34" charset="0"/>
              <a:cs typeface="B Titr" panose="00000700000000000000" pitchFamily="2" charset="-78"/>
            </a:endParaRPr>
          </a:p>
        </p:txBody>
      </p:sp>
      <p:sp>
        <p:nvSpPr>
          <p:cNvPr id="7" name="Rectangle 6"/>
          <p:cNvSpPr/>
          <p:nvPr/>
        </p:nvSpPr>
        <p:spPr>
          <a:xfrm>
            <a:off x="3088080" y="6092127"/>
            <a:ext cx="6472179" cy="410882"/>
          </a:xfrm>
          <a:prstGeom prst="rect">
            <a:avLst/>
          </a:prstGeom>
        </p:spPr>
        <p:txBody>
          <a:bodyPr wrap="square">
            <a:spAutoFit/>
          </a:bodyPr>
          <a:lstStyle/>
          <a:p>
            <a:pPr marL="272415" algn="just">
              <a:lnSpc>
                <a:spcPct val="115000"/>
              </a:lnSpc>
            </a:pPr>
            <a:r>
              <a:rPr lang="ar-SA" spc="-20" dirty="0" smtClean="0">
                <a:solidFill>
                  <a:schemeClr val="accent2"/>
                </a:solidFill>
                <a:effectLst/>
                <a:latin typeface="Times New Roman" panose="02020603050405020304" pitchFamily="18" charset="0"/>
                <a:ea typeface="Calibri" panose="020F0502020204030204" pitchFamily="34" charset="0"/>
                <a:cs typeface="B Titr" panose="00000700000000000000" pitchFamily="2" charset="-78"/>
              </a:rPr>
              <a:t>برای کسب اطلاعات بیشتر به راهنمای مدیریت حوادث شیمیایی مراجعه شود.</a:t>
            </a:r>
            <a:endParaRPr lang="en-US" sz="1600" dirty="0">
              <a:solidFill>
                <a:schemeClr val="accent2"/>
              </a:solidFill>
              <a:effectLst/>
              <a:latin typeface="Calibri" panose="020F0502020204030204" pitchFamily="34" charset="0"/>
              <a:ea typeface="Calibri" panose="020F0502020204030204" pitchFamily="34" charset="0"/>
              <a:cs typeface="B Titr" panose="00000700000000000000" pitchFamily="2" charset="-78"/>
            </a:endParaRPr>
          </a:p>
        </p:txBody>
      </p:sp>
      <p:cxnSp>
        <p:nvCxnSpPr>
          <p:cNvPr id="8" name="Straight Connector 7"/>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53008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3600" b="1" dirty="0" smtClean="0">
                <a:solidFill>
                  <a:srgbClr val="0070C0"/>
                </a:solidFill>
                <a:cs typeface="B Titr" panose="00000700000000000000" pitchFamily="2" charset="-78"/>
              </a:rPr>
              <a:t>2. برچسب </a:t>
            </a:r>
            <a:r>
              <a:rPr lang="fa-IR" sz="3600" b="1" dirty="0">
                <a:solidFill>
                  <a:srgbClr val="0070C0"/>
                </a:solidFill>
                <a:cs typeface="B Titr" panose="00000700000000000000" pitchFamily="2" charset="-78"/>
              </a:rPr>
              <a:t>گذاری معتبر مطابق </a:t>
            </a:r>
            <a:r>
              <a:rPr lang="fa-IR" sz="3600" b="1" dirty="0" smtClean="0">
                <a:solidFill>
                  <a:srgbClr val="0070C0"/>
                </a:solidFill>
                <a:cs typeface="B Titr" panose="00000700000000000000" pitchFamily="2" charset="-78"/>
              </a:rPr>
              <a:t>الزامات </a:t>
            </a:r>
            <a:r>
              <a:rPr lang="en-US" sz="3600" b="1" dirty="0" smtClean="0">
                <a:solidFill>
                  <a:srgbClr val="0070C0"/>
                </a:solidFill>
                <a:cs typeface="B Titr" panose="00000700000000000000" pitchFamily="2" charset="-78"/>
              </a:rPr>
              <a:t> GHS</a:t>
            </a:r>
            <a:endParaRPr lang="en-US" dirty="0">
              <a:solidFill>
                <a:srgbClr val="0070C0"/>
              </a:solidFill>
              <a:cs typeface="B Titr" panose="00000700000000000000" pitchFamily="2" charset="-78"/>
            </a:endParaRPr>
          </a:p>
        </p:txBody>
      </p:sp>
      <p:sp>
        <p:nvSpPr>
          <p:cNvPr id="7" name="Content Placeholder 6"/>
          <p:cNvSpPr>
            <a:spLocks noGrp="1"/>
          </p:cNvSpPr>
          <p:nvPr>
            <p:ph idx="1"/>
          </p:nvPr>
        </p:nvSpPr>
        <p:spPr>
          <a:xfrm>
            <a:off x="751113" y="1929990"/>
            <a:ext cx="10543903" cy="4470809"/>
          </a:xfrm>
        </p:spPr>
        <p:txBody>
          <a:bodyPr anchor="t">
            <a:normAutofit/>
          </a:bodyPr>
          <a:lstStyle/>
          <a:p>
            <a:pPr marL="0" indent="0" algn="justLow" rtl="1">
              <a:lnSpc>
                <a:spcPct val="150000"/>
              </a:lnSpc>
              <a:buNone/>
            </a:pPr>
            <a:r>
              <a:rPr lang="ar-SA" dirty="0">
                <a:cs typeface="B Nazanin" panose="00000400000000000000" pitchFamily="2" charset="-78"/>
              </a:rPr>
              <a:t>طبقه بندي و برچسب زني مواد شيميايي و به منظور ارتقاء سطح آگاهي و اطلاعات كليه افرادي كه با توليد عرضه حمل و نقل و نگهداري و مصرف مواد شيميايي در سطح كشور در ارتباط مي باشند و با هدف پيشگيري و كاهش عوارض و آسيب هاي ناشي از كار با مواد شيميايي و كاستن از بار حوادث شيميايي و مخاطرات زيست محيطی صورت می گیرد</a:t>
            </a:r>
            <a:r>
              <a:rPr lang="ar-SA" dirty="0" smtClean="0">
                <a:cs typeface="B Nazanin" panose="00000400000000000000" pitchFamily="2" charset="-78"/>
              </a:rPr>
              <a:t>.</a:t>
            </a:r>
            <a:endParaRPr lang="en-US"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499454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1110343" y="541093"/>
            <a:ext cx="10332719" cy="916781"/>
          </a:xfrm>
          <a:ln>
            <a:headEnd/>
            <a:tailEnd/>
          </a:ln>
        </p:spPr>
        <p:style>
          <a:lnRef idx="1">
            <a:schemeClr val="accent5"/>
          </a:lnRef>
          <a:fillRef idx="2">
            <a:schemeClr val="accent5"/>
          </a:fillRef>
          <a:effectRef idx="1">
            <a:schemeClr val="accent5"/>
          </a:effectRef>
          <a:fontRef idx="minor">
            <a:schemeClr val="dk1"/>
          </a:fontRef>
        </p:style>
        <p:txBody>
          <a:bodyPr>
            <a:noAutofit/>
          </a:bodyPr>
          <a:lstStyle/>
          <a:p>
            <a:pPr algn="ctr">
              <a:defRPr/>
            </a:pPr>
            <a:r>
              <a:rPr lang="en-US" sz="4950" b="1" i="1" u="sng" dirty="0">
                <a:ln w="22225">
                  <a:solidFill>
                    <a:schemeClr val="accent2"/>
                  </a:solidFill>
                  <a:prstDash val="solid"/>
                </a:ln>
                <a:solidFill>
                  <a:srgbClr val="FFFC8F"/>
                </a:solidFill>
                <a:cs typeface="2  Titr" panose="00000700000000000000" pitchFamily="2" charset="-78"/>
              </a:rPr>
              <a:t>Graphic Hazard Signs</a:t>
            </a:r>
            <a:endParaRPr lang="en-US" sz="3600" b="1" i="1" u="sng" dirty="0">
              <a:ln w="22225">
                <a:solidFill>
                  <a:schemeClr val="accent2"/>
                </a:solidFill>
                <a:prstDash val="solid"/>
              </a:ln>
              <a:solidFill>
                <a:srgbClr val="FFFC8F"/>
              </a:solidFill>
              <a:cs typeface="2  Titr" panose="00000700000000000000" pitchFamily="2" charset="-78"/>
            </a:endParaRPr>
          </a:p>
        </p:txBody>
      </p:sp>
      <p:pic>
        <p:nvPicPr>
          <p:cNvPr id="28675" name="Picture 13" descr="FLAMABL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57105" y="2027684"/>
            <a:ext cx="80367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12" descr="EXPLODE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32648" y="2202752"/>
            <a:ext cx="1257300" cy="94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11" descr="OXIDIZE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86419" y="2067654"/>
            <a:ext cx="771525" cy="11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10" descr="CORROSV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178869" y="2235994"/>
            <a:ext cx="1300163"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9" descr="skullpic"/>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889804" y="2202753"/>
            <a:ext cx="1198970" cy="960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8" descr="CANCER_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662469" y="4390897"/>
            <a:ext cx="818584" cy="95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7" descr="NOWATER2"/>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98339" y="4543291"/>
            <a:ext cx="1187669" cy="849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2" name="Picture 6" descr="RADIATN"/>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933461" y="4485506"/>
            <a:ext cx="875580" cy="849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5" descr="BIOHZRD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868785" y="4509132"/>
            <a:ext cx="897214" cy="849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4" name="Rectangle 14"/>
          <p:cNvSpPr>
            <a:spLocks noChangeArrowheads="1"/>
          </p:cNvSpPr>
          <p:nvPr/>
        </p:nvSpPr>
        <p:spPr bwMode="auto">
          <a:xfrm>
            <a:off x="8914027" y="-2887289"/>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a-IR" sz="1350"/>
          </a:p>
        </p:txBody>
      </p:sp>
      <p:sp>
        <p:nvSpPr>
          <p:cNvPr id="28685" name="Rectangle 15"/>
          <p:cNvSpPr>
            <a:spLocks noChangeArrowheads="1"/>
          </p:cNvSpPr>
          <p:nvPr/>
        </p:nvSpPr>
        <p:spPr bwMode="auto">
          <a:xfrm>
            <a:off x="1481615" y="-1485230"/>
            <a:ext cx="295465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900" dirty="0">
                <a:cs typeface="Times New Roman" panose="02020603050405020304" pitchFamily="18" charset="0"/>
              </a:rPr>
              <a:t>			</a:t>
            </a:r>
            <a:endParaRPr lang="en-US" sz="1350" dirty="0"/>
          </a:p>
        </p:txBody>
      </p:sp>
      <p:sp>
        <p:nvSpPr>
          <p:cNvPr id="28686" name="Rectangle 16"/>
          <p:cNvSpPr>
            <a:spLocks noChangeArrowheads="1"/>
          </p:cNvSpPr>
          <p:nvPr/>
        </p:nvSpPr>
        <p:spPr bwMode="auto">
          <a:xfrm>
            <a:off x="1719145" y="-286271"/>
            <a:ext cx="203132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900" dirty="0">
                <a:cs typeface="Times New Roman" panose="02020603050405020304" pitchFamily="18" charset="0"/>
              </a:rPr>
              <a:t>		</a:t>
            </a:r>
            <a:endParaRPr lang="en-US" sz="1350" dirty="0"/>
          </a:p>
        </p:txBody>
      </p:sp>
      <p:sp>
        <p:nvSpPr>
          <p:cNvPr id="28687" name="Rectangle 17"/>
          <p:cNvSpPr>
            <a:spLocks noChangeArrowheads="1"/>
          </p:cNvSpPr>
          <p:nvPr/>
        </p:nvSpPr>
        <p:spPr bwMode="auto">
          <a:xfrm>
            <a:off x="1889761" y="3273870"/>
            <a:ext cx="84123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1500" b="1" dirty="0">
                <a:solidFill>
                  <a:srgbClr val="FF0000"/>
                </a:solidFill>
                <a:latin typeface="Tahoma" panose="020B0604030504040204" pitchFamily="34" charset="0"/>
                <a:cs typeface="B Nazanin" panose="00000400000000000000" pitchFamily="2" charset="-78"/>
              </a:rPr>
              <a:t>Flammable</a:t>
            </a:r>
            <a:r>
              <a:rPr lang="fa-IR" sz="1500" b="1" dirty="0">
                <a:solidFill>
                  <a:srgbClr val="FF0000"/>
                </a:solidFill>
                <a:latin typeface="Tahoma" panose="020B0604030504040204" pitchFamily="34" charset="0"/>
                <a:cs typeface="B Nazanin" panose="00000400000000000000" pitchFamily="2" charset="-78"/>
              </a:rPr>
              <a:t>    </a:t>
            </a:r>
            <a:r>
              <a:rPr lang="en-US" sz="1500" b="1" dirty="0">
                <a:solidFill>
                  <a:srgbClr val="FF0000"/>
                </a:solidFill>
                <a:latin typeface="Tahoma" panose="020B0604030504040204" pitchFamily="34" charset="0"/>
                <a:cs typeface="B Nazanin" panose="00000400000000000000" pitchFamily="2" charset="-78"/>
              </a:rPr>
              <a:t>	Explosive	</a:t>
            </a:r>
            <a:r>
              <a:rPr lang="fa-IR" sz="1500" b="1" dirty="0">
                <a:solidFill>
                  <a:srgbClr val="FF0000"/>
                </a:solidFill>
                <a:latin typeface="Tahoma" panose="020B0604030504040204" pitchFamily="34" charset="0"/>
                <a:cs typeface="B Nazanin" panose="00000400000000000000" pitchFamily="2" charset="-78"/>
              </a:rPr>
              <a:t>                    </a:t>
            </a:r>
            <a:r>
              <a:rPr lang="en-US" sz="1500" b="1" dirty="0">
                <a:solidFill>
                  <a:srgbClr val="FF0000"/>
                </a:solidFill>
                <a:latin typeface="Tahoma" panose="020B0604030504040204" pitchFamily="34" charset="0"/>
                <a:cs typeface="B Nazanin" panose="00000400000000000000" pitchFamily="2" charset="-78"/>
              </a:rPr>
              <a:t>Oxidizer</a:t>
            </a:r>
            <a:r>
              <a:rPr lang="fa-IR" sz="1500" b="1" dirty="0">
                <a:solidFill>
                  <a:srgbClr val="FF0000"/>
                </a:solidFill>
                <a:latin typeface="Tahoma" panose="020B0604030504040204" pitchFamily="34" charset="0"/>
                <a:cs typeface="B Nazanin" panose="00000400000000000000" pitchFamily="2" charset="-78"/>
              </a:rPr>
              <a:t>               </a:t>
            </a:r>
            <a:r>
              <a:rPr lang="en-US" sz="1500" b="1" dirty="0">
                <a:solidFill>
                  <a:srgbClr val="FF0000"/>
                </a:solidFill>
                <a:latin typeface="Tahoma" panose="020B0604030504040204" pitchFamily="34" charset="0"/>
                <a:cs typeface="B Nazanin" panose="00000400000000000000" pitchFamily="2" charset="-78"/>
              </a:rPr>
              <a:t>Corrosive  </a:t>
            </a:r>
            <a:r>
              <a:rPr lang="fa-IR" sz="1500" b="1" dirty="0">
                <a:solidFill>
                  <a:srgbClr val="FF0000"/>
                </a:solidFill>
                <a:latin typeface="Tahoma" panose="020B0604030504040204" pitchFamily="34" charset="0"/>
                <a:cs typeface="B Nazanin" panose="00000400000000000000" pitchFamily="2" charset="-78"/>
              </a:rPr>
              <a:t>                        </a:t>
            </a:r>
            <a:r>
              <a:rPr lang="en-US" sz="1500" b="1" dirty="0">
                <a:solidFill>
                  <a:srgbClr val="FF0000"/>
                </a:solidFill>
                <a:latin typeface="Tahoma" panose="020B0604030504040204" pitchFamily="34" charset="0"/>
                <a:cs typeface="B Nazanin" panose="00000400000000000000" pitchFamily="2" charset="-78"/>
              </a:rPr>
              <a:t>Toxic</a:t>
            </a:r>
          </a:p>
          <a:p>
            <a:pPr algn="ctr"/>
            <a:r>
              <a:rPr lang="en-US" sz="900" b="1" dirty="0">
                <a:solidFill>
                  <a:srgbClr val="FF0000"/>
                </a:solidFill>
                <a:cs typeface="B Nazanin" panose="00000400000000000000" pitchFamily="2" charset="-78"/>
              </a:rPr>
              <a:t>			</a:t>
            </a:r>
            <a:endParaRPr lang="en-US" sz="825" b="1" dirty="0">
              <a:solidFill>
                <a:srgbClr val="FF0000"/>
              </a:solidFill>
              <a:cs typeface="B Nazanin" panose="00000400000000000000" pitchFamily="2" charset="-78"/>
            </a:endParaRPr>
          </a:p>
          <a:p>
            <a:pPr algn="ctr"/>
            <a:r>
              <a:rPr lang="fa-IR" sz="1600" b="1" dirty="0">
                <a:solidFill>
                  <a:srgbClr val="FFFF00"/>
                </a:solidFill>
                <a:cs typeface="B Nazanin" panose="00000400000000000000" pitchFamily="2" charset="-78"/>
              </a:rPr>
              <a:t>       </a:t>
            </a:r>
            <a:r>
              <a:rPr lang="fa-IR" sz="1600" b="1" dirty="0">
                <a:solidFill>
                  <a:srgbClr val="FF0000"/>
                </a:solidFill>
                <a:cs typeface="B Nazanin" panose="00000400000000000000" pitchFamily="2" charset="-78"/>
              </a:rPr>
              <a:t>سمی                           خورنده                       اکسید کننذه                    قابل انفجار                   قابل اشتعال          </a:t>
            </a:r>
            <a:endParaRPr lang="en-US" sz="1600" b="1" dirty="0">
              <a:solidFill>
                <a:srgbClr val="FF0000"/>
              </a:solidFill>
              <a:cs typeface="B Nazanin" panose="00000400000000000000" pitchFamily="2" charset="-78"/>
            </a:endParaRPr>
          </a:p>
        </p:txBody>
      </p:sp>
      <p:sp>
        <p:nvSpPr>
          <p:cNvPr id="28688" name="Rectangle 19"/>
          <p:cNvSpPr>
            <a:spLocks noChangeArrowheads="1"/>
          </p:cNvSpPr>
          <p:nvPr/>
        </p:nvSpPr>
        <p:spPr bwMode="auto">
          <a:xfrm>
            <a:off x="1719145" y="4332164"/>
            <a:ext cx="203132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900" dirty="0">
                <a:cs typeface="Times New Roman" panose="02020603050405020304" pitchFamily="18" charset="0"/>
              </a:rPr>
              <a:t>   		</a:t>
            </a:r>
            <a:endParaRPr lang="en-US" sz="1350" dirty="0"/>
          </a:p>
        </p:txBody>
      </p:sp>
      <p:sp>
        <p:nvSpPr>
          <p:cNvPr id="28689" name="Rectangle 20"/>
          <p:cNvSpPr>
            <a:spLocks noChangeArrowheads="1"/>
          </p:cNvSpPr>
          <p:nvPr/>
        </p:nvSpPr>
        <p:spPr bwMode="auto">
          <a:xfrm>
            <a:off x="2032654" y="5491533"/>
            <a:ext cx="9266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algn="ctr" rtl="0" eaLnBrk="1" hangingPunct="1"/>
            <a:r>
              <a:rPr lang="en-US" sz="1500" b="1" dirty="0">
                <a:solidFill>
                  <a:srgbClr val="FF0000"/>
                </a:solidFill>
                <a:latin typeface="Tahoma" panose="020B0604030504040204" pitchFamily="34" charset="0"/>
                <a:cs typeface="Times New Roman" panose="02020603050405020304" pitchFamily="18" charset="0"/>
              </a:rPr>
              <a:t>Carcinogenic	      Water Reactive	  </a:t>
            </a:r>
            <a:r>
              <a:rPr lang="fa-IR" sz="1500" b="1" dirty="0">
                <a:solidFill>
                  <a:srgbClr val="FF0000"/>
                </a:solidFill>
                <a:latin typeface="Tahoma" panose="020B0604030504040204" pitchFamily="34" charset="0"/>
                <a:cs typeface="Times New Roman" panose="02020603050405020304" pitchFamily="18" charset="0"/>
              </a:rPr>
              <a:t>        </a:t>
            </a:r>
            <a:r>
              <a:rPr lang="en-US" sz="1500" b="1" dirty="0">
                <a:solidFill>
                  <a:srgbClr val="FF0000"/>
                </a:solidFill>
                <a:latin typeface="Tahoma" panose="020B0604030504040204" pitchFamily="34" charset="0"/>
                <a:cs typeface="Times New Roman" panose="02020603050405020304" pitchFamily="18" charset="0"/>
              </a:rPr>
              <a:t>  Radioactive	       </a:t>
            </a:r>
            <a:r>
              <a:rPr lang="fa-IR" sz="1500" b="1" dirty="0">
                <a:solidFill>
                  <a:srgbClr val="FF0000"/>
                </a:solidFill>
                <a:latin typeface="Tahoma" panose="020B0604030504040204" pitchFamily="34" charset="0"/>
                <a:cs typeface="Times New Roman" panose="02020603050405020304" pitchFamily="18" charset="0"/>
              </a:rPr>
              <a:t>     </a:t>
            </a:r>
            <a:r>
              <a:rPr lang="en-US" sz="1500" b="1" dirty="0">
                <a:solidFill>
                  <a:srgbClr val="FF0000"/>
                </a:solidFill>
                <a:latin typeface="Tahoma" panose="020B0604030504040204" pitchFamily="34" charset="0"/>
                <a:cs typeface="Times New Roman" panose="02020603050405020304" pitchFamily="18" charset="0"/>
              </a:rPr>
              <a:t>  Biohazard</a:t>
            </a:r>
            <a:r>
              <a:rPr lang="en-US" sz="900" dirty="0">
                <a:solidFill>
                  <a:srgbClr val="FF0000"/>
                </a:solidFill>
                <a:cs typeface="Times New Roman" panose="02020603050405020304" pitchFamily="18" charset="0"/>
              </a:rPr>
              <a:t>					</a:t>
            </a:r>
            <a:endParaRPr lang="en-US" sz="825" dirty="0">
              <a:solidFill>
                <a:srgbClr val="FF0000"/>
              </a:solidFill>
            </a:endParaRPr>
          </a:p>
          <a:p>
            <a:pPr algn="ctr"/>
            <a:r>
              <a:rPr lang="fa-IR" sz="1600" b="1" dirty="0">
                <a:solidFill>
                  <a:srgbClr val="FF0000"/>
                </a:solidFill>
                <a:cs typeface="B Nazanin" panose="00000400000000000000" pitchFamily="2" charset="-78"/>
              </a:rPr>
              <a:t>خطرناک برای محیط زیست                  پرتوزا                         واکنش با آب                                   سرطانزا</a:t>
            </a:r>
            <a:endParaRPr lang="en-US" sz="1600" b="1" dirty="0">
              <a:solidFill>
                <a:srgbClr val="FF0000"/>
              </a:solidFill>
              <a:cs typeface="B Nazanin" panose="00000400000000000000" pitchFamily="2" charset="-78"/>
            </a:endParaRPr>
          </a:p>
        </p:txBody>
      </p:sp>
      <p:sp>
        <p:nvSpPr>
          <p:cNvPr id="28690" name="Rectangle 21"/>
          <p:cNvSpPr>
            <a:spLocks noChangeArrowheads="1"/>
          </p:cNvSpPr>
          <p:nvPr/>
        </p:nvSpPr>
        <p:spPr bwMode="auto">
          <a:xfrm>
            <a:off x="1482224" y="7501607"/>
            <a:ext cx="31790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900" dirty="0">
                <a:cs typeface="Times New Roman" panose="02020603050405020304" pitchFamily="18" charset="0"/>
              </a:rPr>
              <a:t>			       </a:t>
            </a:r>
            <a:endParaRPr lang="en-US" sz="1350" dirty="0"/>
          </a:p>
        </p:txBody>
      </p:sp>
      <p:sp>
        <p:nvSpPr>
          <p:cNvPr id="28691" name="Rectangle 22"/>
          <p:cNvSpPr>
            <a:spLocks noChangeArrowheads="1"/>
          </p:cNvSpPr>
          <p:nvPr/>
        </p:nvSpPr>
        <p:spPr bwMode="auto">
          <a:xfrm>
            <a:off x="1481615" y="8407673"/>
            <a:ext cx="295465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900" dirty="0">
                <a:cs typeface="Times New Roman" panose="02020603050405020304" pitchFamily="18" charset="0"/>
              </a:rPr>
              <a:t>			</a:t>
            </a:r>
            <a:endParaRPr lang="en-US" sz="1350" dirty="0"/>
          </a:p>
        </p:txBody>
      </p:sp>
      <p:sp>
        <p:nvSpPr>
          <p:cNvPr id="28692" name="Rectangle 20"/>
          <p:cNvSpPr>
            <a:spLocks noChangeArrowheads="1"/>
          </p:cNvSpPr>
          <p:nvPr/>
        </p:nvSpPr>
        <p:spPr bwMode="auto">
          <a:xfrm>
            <a:off x="2734150" y="1462175"/>
            <a:ext cx="6858000" cy="108347"/>
          </a:xfrm>
          <a:prstGeom prst="rect">
            <a:avLst/>
          </a:prstGeom>
          <a:gradFill rotWithShape="1">
            <a:gsLst>
              <a:gs pos="0">
                <a:srgbClr val="FF0000"/>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endParaRPr lang="fa-IR" sz="1350"/>
          </a:p>
        </p:txBody>
      </p:sp>
    </p:spTree>
    <p:extLst>
      <p:ext uri="{BB962C8B-B14F-4D97-AF65-F5344CB8AC3E}">
        <p14:creationId xmlns:p14="http://schemas.microsoft.com/office/powerpoint/2010/main" val="3763220953"/>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additive="base">
                                        <p:cTn id="7" dur="500" fill="hold"/>
                                        <p:tgtEl>
                                          <p:spTgt spid="59394"/>
                                        </p:tgtEl>
                                        <p:attrNameLst>
                                          <p:attrName>ppt_x</p:attrName>
                                        </p:attrNameLst>
                                      </p:cBhvr>
                                      <p:tavLst>
                                        <p:tav tm="0">
                                          <p:val>
                                            <p:strVal val="#ppt_x"/>
                                          </p:val>
                                        </p:tav>
                                        <p:tav tm="100000">
                                          <p:val>
                                            <p:strVal val="#ppt_x"/>
                                          </p:val>
                                        </p:tav>
                                      </p:tavLst>
                                    </p:anim>
                                    <p:anim calcmode="lin" valueType="num">
                                      <p:cBhvr additive="base">
                                        <p:cTn id="8" dur="500" fill="hold"/>
                                        <p:tgtEl>
                                          <p:spTgt spid="593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87"/>
                                        </p:tgtEl>
                                        <p:attrNameLst>
                                          <p:attrName>style.visibility</p:attrName>
                                        </p:attrNameLst>
                                      </p:cBhvr>
                                      <p:to>
                                        <p:strVal val="visible"/>
                                      </p:to>
                                    </p:set>
                                    <p:anim calcmode="lin" valueType="num">
                                      <p:cBhvr additive="base">
                                        <p:cTn id="13" dur="500" fill="hold"/>
                                        <p:tgtEl>
                                          <p:spTgt spid="28687"/>
                                        </p:tgtEl>
                                        <p:attrNameLst>
                                          <p:attrName>ppt_x</p:attrName>
                                        </p:attrNameLst>
                                      </p:cBhvr>
                                      <p:tavLst>
                                        <p:tav tm="0">
                                          <p:val>
                                            <p:strVal val="#ppt_x"/>
                                          </p:val>
                                        </p:tav>
                                        <p:tav tm="100000">
                                          <p:val>
                                            <p:strVal val="#ppt_x"/>
                                          </p:val>
                                        </p:tav>
                                      </p:tavLst>
                                    </p:anim>
                                    <p:anim calcmode="lin" valueType="num">
                                      <p:cBhvr additive="base">
                                        <p:cTn id="14" dur="500" fill="hold"/>
                                        <p:tgtEl>
                                          <p:spTgt spid="286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89"/>
                                        </p:tgtEl>
                                        <p:attrNameLst>
                                          <p:attrName>style.visibility</p:attrName>
                                        </p:attrNameLst>
                                      </p:cBhvr>
                                      <p:to>
                                        <p:strVal val="visible"/>
                                      </p:to>
                                    </p:set>
                                    <p:anim calcmode="lin" valueType="num">
                                      <p:cBhvr additive="base">
                                        <p:cTn id="19" dur="500" fill="hold"/>
                                        <p:tgtEl>
                                          <p:spTgt spid="28689"/>
                                        </p:tgtEl>
                                        <p:attrNameLst>
                                          <p:attrName>ppt_x</p:attrName>
                                        </p:attrNameLst>
                                      </p:cBhvr>
                                      <p:tavLst>
                                        <p:tav tm="0">
                                          <p:val>
                                            <p:strVal val="#ppt_x"/>
                                          </p:val>
                                        </p:tav>
                                        <p:tav tm="100000">
                                          <p:val>
                                            <p:strVal val="#ppt_x"/>
                                          </p:val>
                                        </p:tav>
                                      </p:tavLst>
                                    </p:anim>
                                    <p:anim calcmode="lin" valueType="num">
                                      <p:cBhvr additive="base">
                                        <p:cTn id="20" dur="500" fill="hold"/>
                                        <p:tgtEl>
                                          <p:spTgt spid="286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animBg="1"/>
      <p:bldP spid="28687" grpId="0"/>
      <p:bldP spid="2868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algn="r" rtl="1">
              <a:lnSpc>
                <a:spcPct val="115000"/>
              </a:lnSpc>
            </a:pPr>
            <a:r>
              <a:rPr lang="fa-IR" sz="36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3. تهیه</a:t>
            </a:r>
            <a:r>
              <a:rPr lang="en-US" sz="36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SDS </a:t>
            </a:r>
            <a:endParaRPr lang="fa-IR"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fontScale="92500" lnSpcReduction="20000"/>
          </a:bodyPr>
          <a:lstStyle/>
          <a:p>
            <a:pPr algn="justLow" rtl="1">
              <a:lnSpc>
                <a:spcPct val="115000"/>
              </a:lnSpc>
              <a:spcAft>
                <a:spcPts val="800"/>
              </a:spcAft>
            </a:pPr>
            <a:r>
              <a:rPr lang="fa-IR"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تامین کنندگان، سازندگان یا صادر کنندگان مواد شیمیایی باید اطلاعات کامل ایمنی مواد و برگه اطلاعات ایمنی مواد شیمیایی را فراهم نمایند. برگه اطلاعات ایمنی </a:t>
            </a:r>
            <a:r>
              <a:rPr lang="en-US"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(SDS)</a:t>
            </a:r>
            <a:r>
              <a:rPr lang="fa-IR"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باید برای مواد شیمیایی تهیه و ارسال شده باشد. این برگه ها دارای اطلاعات اصلی و اساسی در خصوص مواد شیمیایی و اثرات ایمنی و بهداشتی و اقدامات کنترلی لازم برای مدیریت خطرات مواد شیمیایی هستند.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spcAft>
                <a:spcPts val="800"/>
              </a:spcAft>
            </a:pPr>
            <a:r>
              <a:rPr lang="fa-IR"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اگر برگه </a:t>
            </a:r>
            <a:r>
              <a:rPr lang="en-US"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SDS</a:t>
            </a:r>
            <a:r>
              <a:rPr lang="fa-IR"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برای کلیه مواد شیمیایی کارگاه تهیه شده و در دسترس تمام کارکنان قرار گرفته باشد گزینه بله را انتخاب کنید.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spcAft>
                <a:spcPts val="800"/>
              </a:spcAft>
            </a:pPr>
            <a:r>
              <a:rPr lang="fa-IR"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اگر برگه </a:t>
            </a:r>
            <a:r>
              <a:rPr lang="en-US"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SDS</a:t>
            </a:r>
            <a:r>
              <a:rPr lang="fa-IR"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برای مواد شیمیایی کارگاه تهیه نشده باشد گزینه خیر را انتخاب کنید.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spcAft>
                <a:spcPts val="800"/>
              </a:spcAft>
            </a:pPr>
            <a:r>
              <a:rPr lang="fa-IR"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اگر برگه </a:t>
            </a:r>
            <a:r>
              <a:rPr lang="en-US"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SDS</a:t>
            </a:r>
            <a:r>
              <a:rPr lang="fa-IR" spc="-3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برای برخی مواد شیمیایی تهیه شده و یا در دسترس کارکنان نیست گزینه نیاز به اقدامات تکمیلی را انتخاب کنید.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endParaRPr lang="fa-IR"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7913073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979714" y="209005"/>
            <a:ext cx="10084525" cy="6439989"/>
          </a:xfrm>
          <a:prstGeom prst="rect">
            <a:avLst/>
          </a:prstGeom>
          <a:ln w="38100" cap="sq">
            <a:solidFill>
              <a:schemeClr val="bg2"/>
            </a:solidFill>
            <a:prstDash val="solid"/>
            <a:miter lim="800000"/>
          </a:ln>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8148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4000" dirty="0">
                <a:solidFill>
                  <a:srgbClr val="0070C0"/>
                </a:solidFill>
                <a:cs typeface="B Titr" panose="00000700000000000000" pitchFamily="2" charset="-78"/>
              </a:rPr>
              <a:t>حادثه شیمیایی چیست؟</a:t>
            </a:r>
            <a:endParaRPr lang="en-US" sz="4000" dirty="0">
              <a:solidFill>
                <a:srgbClr val="0070C0"/>
              </a:solidFill>
              <a:cs typeface="B Titr" panose="00000700000000000000" pitchFamily="2" charset="-78"/>
            </a:endParaRPr>
          </a:p>
        </p:txBody>
      </p:sp>
      <p:sp>
        <p:nvSpPr>
          <p:cNvPr id="7" name="Content Placeholder 6"/>
          <p:cNvSpPr>
            <a:spLocks noGrp="1"/>
          </p:cNvSpPr>
          <p:nvPr>
            <p:ph idx="1"/>
          </p:nvPr>
        </p:nvSpPr>
        <p:spPr>
          <a:xfrm>
            <a:off x="765265" y="1867437"/>
            <a:ext cx="10515600" cy="3827416"/>
          </a:xfrm>
        </p:spPr>
        <p:txBody>
          <a:bodyPr anchor="ctr">
            <a:noAutofit/>
          </a:bodyPr>
          <a:lstStyle/>
          <a:p>
            <a:pPr marL="0" indent="0" algn="just" rtl="1">
              <a:lnSpc>
                <a:spcPct val="150000"/>
              </a:lnSpc>
              <a:buNone/>
              <a:defRPr/>
            </a:pPr>
            <a:r>
              <a:rPr lang="fa-IR" sz="2400" dirty="0">
                <a:cs typeface="B Nazanin" panose="00000400000000000000" pitchFamily="2" charset="-78"/>
              </a:rPr>
              <a:t>نشت یا خارج شدن ناخواسته و ناگهانی و کنترل نشده ماده شیمیائی در حجم بسیار زیاد است که از طریق آتش، انفجار، نشت یا خروج مواد سمی می تواند سبب:</a:t>
            </a:r>
          </a:p>
          <a:p>
            <a:pPr algn="just" rtl="1">
              <a:lnSpc>
                <a:spcPct val="150000"/>
              </a:lnSpc>
              <a:defRPr/>
            </a:pPr>
            <a:r>
              <a:rPr lang="fa-IR" sz="2400" dirty="0">
                <a:cs typeface="B Nazanin" panose="00000400000000000000" pitchFamily="2" charset="-78"/>
              </a:rPr>
              <a:t>بیماری</a:t>
            </a:r>
          </a:p>
          <a:p>
            <a:pPr algn="just" rtl="1">
              <a:lnSpc>
                <a:spcPct val="150000"/>
              </a:lnSpc>
              <a:defRPr/>
            </a:pPr>
            <a:r>
              <a:rPr lang="fa-IR" sz="2400" dirty="0">
                <a:cs typeface="B Nazanin" panose="00000400000000000000" pitchFamily="2" charset="-78"/>
              </a:rPr>
              <a:t>صدمه و جراحت</a:t>
            </a:r>
          </a:p>
          <a:p>
            <a:pPr algn="just" rtl="1">
              <a:lnSpc>
                <a:spcPct val="150000"/>
              </a:lnSpc>
              <a:defRPr/>
            </a:pPr>
            <a:r>
              <a:rPr lang="fa-IR" sz="2400" dirty="0" smtClean="0">
                <a:cs typeface="B Nazanin" panose="00000400000000000000" pitchFamily="2" charset="-78"/>
              </a:rPr>
              <a:t>از </a:t>
            </a:r>
            <a:r>
              <a:rPr lang="fa-IR" sz="2400" dirty="0">
                <a:cs typeface="B Nazanin" panose="00000400000000000000" pitchFamily="2" charset="-78"/>
              </a:rPr>
              <a:t>کار افتادگی</a:t>
            </a:r>
          </a:p>
          <a:p>
            <a:pPr algn="just" rtl="1">
              <a:lnSpc>
                <a:spcPct val="150000"/>
              </a:lnSpc>
              <a:defRPr/>
            </a:pPr>
            <a:r>
              <a:rPr lang="fa-IR" sz="2400" dirty="0" smtClean="0">
                <a:cs typeface="B Nazanin" panose="00000400000000000000" pitchFamily="2" charset="-78"/>
              </a:rPr>
              <a:t>مرگ</a:t>
            </a:r>
            <a:endParaRPr lang="en-US" sz="2400"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7042370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algn="r" rtl="1">
              <a:lnSpc>
                <a:spcPct val="115000"/>
              </a:lnSpc>
            </a:pPr>
            <a:r>
              <a:rPr lang="fa-IR" sz="40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4. انبارش مواد شیمیایی خطرناک</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25624"/>
            <a:ext cx="10515600" cy="5032375"/>
          </a:xfrm>
        </p:spPr>
        <p:txBody>
          <a:bodyPr>
            <a:normAutofit lnSpcReduction="10000"/>
          </a:bodyPr>
          <a:lstStyle/>
          <a:p>
            <a:pPr marL="272415" algn="justLow" rtl="1">
              <a:lnSpc>
                <a:spcPct val="150000"/>
              </a:lnSpc>
            </a:pPr>
            <a:r>
              <a:rPr lang="fa-IR" sz="24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مواد شیمیایی خطرناک باید تحت شرایط خاص متناسب با ویژگی های ذاتی خطرات آنها و مطابق با الزامات نگهداری شوند. </a:t>
            </a:r>
            <a:endParaRPr lang="en-US" sz="2400" dirty="0" smtClean="0">
              <a:effectLst/>
              <a:latin typeface="Times New Roman" panose="02020603050405020304" pitchFamily="18" charset="0"/>
              <a:ea typeface="Times New Roman" panose="02020603050405020304" pitchFamily="18" charset="0"/>
              <a:cs typeface="B Nazanin" panose="00000400000000000000" pitchFamily="2" charset="-78"/>
            </a:endParaRPr>
          </a:p>
          <a:p>
            <a:pPr marL="43815" indent="0" algn="justLow" rtl="1">
              <a:lnSpc>
                <a:spcPct val="150000"/>
              </a:lnSpc>
              <a:buNone/>
            </a:pPr>
            <a:r>
              <a:rPr lang="fa-IR" sz="2200" b="1" spc="-20" dirty="0" smtClean="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در مورد شرايط محل انبارش و شرایطی كه بايد از آن اجتناب نمود پارامترهایی به شرح زیر بررسی شود:</a:t>
            </a:r>
            <a:endParaRPr lang="en-US" sz="2200" b="1" dirty="0" smtClean="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342900" lvl="0" indent="-342900" algn="justLow" rtl="1">
              <a:lnSpc>
                <a:spcPct val="150000"/>
              </a:lnSpc>
              <a:buClr>
                <a:srgbClr val="000000"/>
              </a:buClr>
              <a:buFont typeface="+mj-lt"/>
              <a:buAutoNum type="arabicPeriod"/>
            </a:pPr>
            <a:r>
              <a:rPr lang="fa-IR" sz="2400" spc="-20" dirty="0" smtClean="0">
                <a:solidFill>
                  <a:srgbClr val="000000"/>
                </a:solidFill>
                <a:effectLst/>
                <a:latin typeface="IPT Mitra" panose="00000400000000000000" pitchFamily="2" charset="2"/>
                <a:ea typeface="Times New Roman" panose="02020603050405020304" pitchFamily="18" charset="0"/>
                <a:cs typeface="B Nazanin" panose="00000400000000000000" pitchFamily="2" charset="-78"/>
              </a:rPr>
              <a:t>در انبارهایی که مواد شیمیایی نگهداری می­شود باید  قفسه بندی مناسب وجود داشته باشد و نظم و ترتیب و نظافت در انبار رعایت شود</a:t>
            </a:r>
            <a:endParaRPr lang="en-US" sz="2400" dirty="0" smtClean="0">
              <a:effectLst/>
              <a:latin typeface="IPT Mitra" panose="00000400000000000000" pitchFamily="2" charset="2"/>
              <a:ea typeface="Times New Roman" panose="02020603050405020304" pitchFamily="18" charset="0"/>
              <a:cs typeface="B Nazanin" panose="00000400000000000000" pitchFamily="2" charset="-78"/>
            </a:endParaRPr>
          </a:p>
          <a:p>
            <a:pPr marL="342900" lvl="0" indent="-342900" algn="justLow" rtl="1">
              <a:lnSpc>
                <a:spcPct val="150000"/>
              </a:lnSpc>
              <a:spcAft>
                <a:spcPts val="800"/>
              </a:spcAft>
              <a:buClr>
                <a:srgbClr val="000000"/>
              </a:buClr>
              <a:buFont typeface="+mj-lt"/>
              <a:buAutoNum type="arabicPeriod"/>
            </a:pPr>
            <a:r>
              <a:rPr lang="fa-IR" sz="2400" spc="-20" dirty="0" smtClean="0">
                <a:solidFill>
                  <a:srgbClr val="000000"/>
                </a:solidFill>
                <a:effectLst/>
                <a:latin typeface="IPT Mitra" panose="00000400000000000000" pitchFamily="2" charset="2"/>
                <a:ea typeface="Times New Roman" panose="02020603050405020304" pitchFamily="18" charset="0"/>
                <a:cs typeface="B Nazanin" panose="00000400000000000000" pitchFamily="2" charset="-78"/>
              </a:rPr>
              <a:t>دستگاه های تهویه و تبادل هوای انبار باید متناسب با حجم انبار و نوع مواد شیمیایی در انبار باشد.</a:t>
            </a:r>
            <a:endParaRPr lang="en-US" sz="2400" dirty="0" smtClean="0">
              <a:effectLst/>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50000"/>
              </a:lnSpc>
              <a:spcAft>
                <a:spcPts val="800"/>
              </a:spcAft>
              <a:buClr>
                <a:srgbClr val="000000"/>
              </a:buClr>
              <a:buFont typeface="+mj-lt"/>
              <a:buAutoNum type="arabicPeriod"/>
            </a:pPr>
            <a:r>
              <a:rPr lang="fa-IR" sz="2400" spc="-20" dirty="0" smtClean="0">
                <a:solidFill>
                  <a:srgbClr val="000000"/>
                </a:solidFill>
                <a:effectLst/>
                <a:latin typeface="IPT Mitra" panose="00000400000000000000" pitchFamily="2" charset="2"/>
                <a:ea typeface="Times New Roman" panose="02020603050405020304" pitchFamily="18" charset="0"/>
                <a:cs typeface="B Nazanin" panose="00000400000000000000" pitchFamily="2" charset="-78"/>
              </a:rPr>
              <a:t>در انبارهایی که مواد شیمیایی نگهداری می­شود؛ باید مواد جاذب برای جمع آوری موادی که روی سطوح یا کف ها می ریزند؛ متناسب با نوع مواد وجود داشته باشد.</a:t>
            </a:r>
            <a:endParaRPr lang="en-US" sz="2400" dirty="0" smtClean="0">
              <a:effectLst/>
              <a:latin typeface="IPT Mitra" panose="00000400000000000000" pitchFamily="2" charset="2"/>
              <a:ea typeface="Calibri" panose="020F0502020204030204" pitchFamily="34" charset="0"/>
              <a:cs typeface="B Nazanin" panose="00000400000000000000" pitchFamily="2" charset="-78"/>
            </a:endParaRPr>
          </a:p>
          <a:p>
            <a:pPr algn="justLow" rtl="1">
              <a:lnSpc>
                <a:spcPct val="150000"/>
              </a:lnSpc>
            </a:pPr>
            <a:endParaRPr lang="fa-IR" sz="2400"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70545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2332" y="313509"/>
            <a:ext cx="10959738" cy="6217919"/>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632296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2885" y="1867987"/>
            <a:ext cx="10515600" cy="4596357"/>
          </a:xfrm>
        </p:spPr>
        <p:txBody>
          <a:bodyPr>
            <a:normAutofit fontScale="77500" lnSpcReduction="20000"/>
          </a:bodyPr>
          <a:lstStyle/>
          <a:p>
            <a:pPr marL="0" indent="0" algn="justLow" rtl="1">
              <a:lnSpc>
                <a:spcPct val="160000"/>
              </a:lnSpc>
              <a:buNone/>
            </a:pPr>
            <a:r>
              <a:rPr lang="fa-IR" sz="3200" dirty="0" smtClean="0">
                <a:cs typeface="B Nazanin" panose="00000400000000000000" pitchFamily="2" charset="-78"/>
              </a:rPr>
              <a:t>4-مخازن و انبارهایی که در آن مایعات شیمیایی وجود دارد؛ باید بوسیله دیوار یا خاکریزهای غیرقابل نفوذ (حوضچه) که دارای ظرفیت متناسب برای گنجایش تمام مایع باشد؛ محصور گردد که مایعات شیمیایی در اثر لبریز شدن و یا پیدایش نقصی در مخزن(سوراخ شدگی یا ترکیدگی) و اتصالات آن، حریق و علل دیگر نتوانند به هیچ وجه از محوطه محصور (حوضچه) خارج شوند. ظرفیت حوضچه مذبور برای مواد قابل اشتعال باید حداقل 10 برابر بیشتر از حجم مخزن یا مایعات موجود در انبار باشد.</a:t>
            </a:r>
          </a:p>
          <a:p>
            <a:pPr marL="0" indent="0" algn="justLow" rtl="1">
              <a:lnSpc>
                <a:spcPct val="160000"/>
              </a:lnSpc>
              <a:buNone/>
            </a:pPr>
            <a:r>
              <a:rPr lang="fa-IR" sz="3200" dirty="0" smtClean="0">
                <a:cs typeface="B Nazanin" panose="00000400000000000000" pitchFamily="2" charset="-78"/>
              </a:rPr>
              <a:t>5-در انبارهایی که مواد شیمیایی مایع نگهداری می¬شود؛ باید دارای مخازن مخصوص باشند که در صورت لبرزیز شدن و یا پیدایش نقصی در مخزن(سوراخ شدگی یا ترکیدگی) و اتصالات آن، بتوان مایع جمع آوری شده در حوضچه را به مخزن مذبور انتقال داد.</a:t>
            </a: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838200" y="346483"/>
            <a:ext cx="10515600" cy="1325563"/>
          </a:xfrm>
        </p:spPr>
        <p:txBody>
          <a:bodyPr>
            <a:normAutofit/>
          </a:bodyPr>
          <a:lstStyle/>
          <a:p>
            <a:pPr marL="342900" lvl="0" indent="-342900" algn="r" rtl="1">
              <a:lnSpc>
                <a:spcPct val="115000"/>
              </a:lnSpc>
            </a:pPr>
            <a:r>
              <a:rPr lang="fa-IR" sz="40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4. انبارش مواد شیمیایی خطرناک</a:t>
            </a:r>
            <a:endParaRPr lang="fa-IR" sz="4000" dirty="0">
              <a:solidFill>
                <a:srgbClr val="0070C0"/>
              </a:solidFill>
              <a:cs typeface="B Titr" panose="00000700000000000000" pitchFamily="2" charset="-78"/>
            </a:endParaRPr>
          </a:p>
        </p:txBody>
      </p:sp>
    </p:spTree>
    <p:extLst>
      <p:ext uri="{BB962C8B-B14F-4D97-AF65-F5344CB8AC3E}">
        <p14:creationId xmlns:p14="http://schemas.microsoft.com/office/powerpoint/2010/main" val="15467689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lgn="just" rtl="1">
              <a:lnSpc>
                <a:spcPct val="115000"/>
              </a:lnSpc>
              <a:spcAft>
                <a:spcPts val="800"/>
              </a:spcAft>
              <a:buClr>
                <a:srgbClr val="000000"/>
              </a:buClr>
              <a:buNone/>
            </a:pPr>
            <a:r>
              <a:rPr lang="fa-IR" spc="-20" dirty="0" smtClean="0">
                <a:solidFill>
                  <a:srgbClr val="000000"/>
                </a:solidFill>
                <a:effectLst/>
                <a:latin typeface="Times New Roman" panose="02020603050405020304" pitchFamily="18" charset="0"/>
                <a:ea typeface="Times New Roman" panose="02020603050405020304" pitchFamily="18" charset="0"/>
                <a:cs typeface="B Yagut" panose="00000400000000000000" pitchFamily="2" charset="-78"/>
              </a:rPr>
              <a:t>6. در انبارهایی که مواد شیمیایی قابل اشتعال نگهداری می شود؛ منابع تولید حرارت و جرقه نباید وجود داشته باشد.</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15000"/>
              </a:lnSpc>
              <a:spcAft>
                <a:spcPts val="800"/>
              </a:spcAft>
              <a:buClr>
                <a:srgbClr val="000000"/>
              </a:buClr>
              <a:buNone/>
            </a:pPr>
            <a:r>
              <a:rPr lang="fa-IR" spc="-20" dirty="0" smtClean="0">
                <a:solidFill>
                  <a:srgbClr val="000000"/>
                </a:solidFill>
                <a:effectLst/>
                <a:latin typeface="Times New Roman" panose="02020603050405020304" pitchFamily="18" charset="0"/>
                <a:ea typeface="Times New Roman" panose="02020603050405020304" pitchFamily="18" charset="0"/>
                <a:cs typeface="B Yagut" panose="00000400000000000000" pitchFamily="2" charset="-78"/>
              </a:rPr>
              <a:t>7. راهروها و فضای بین قفسه ها باید عاری از هرگونه کالا یا مواد بوده و عرض کافی برای عبور کارکنان و چرخ دستی داشته باشد.</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15000"/>
              </a:lnSpc>
              <a:spcAft>
                <a:spcPts val="800"/>
              </a:spcAft>
              <a:buClr>
                <a:srgbClr val="000000"/>
              </a:buClr>
              <a:buNone/>
            </a:pPr>
            <a:r>
              <a:rPr lang="fa-IR" spc="-20" dirty="0" smtClean="0">
                <a:solidFill>
                  <a:srgbClr val="000000"/>
                </a:solidFill>
                <a:effectLst/>
                <a:latin typeface="Times New Roman" panose="02020603050405020304" pitchFamily="18" charset="0"/>
                <a:ea typeface="Times New Roman" panose="02020603050405020304" pitchFamily="18" charset="0"/>
                <a:cs typeface="B Yagut" panose="00000400000000000000" pitchFamily="2" charset="-78"/>
              </a:rPr>
              <a:t>8. استعمال دخانیات و به همراه داشتن وسایل مولد آتش و جرقه در انبارهای حاوی مواد قابل اشتعال ممنوع می باشد. نصب تابلوها و علائم هشدار دهنده در درب­های ورودی این انبارها ضروری می­باشد.</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r" rtl="1"/>
            <a:endParaRPr lang="fa-IR" dirty="0"/>
          </a:p>
        </p:txBody>
      </p:sp>
      <p:sp>
        <p:nvSpPr>
          <p:cNvPr id="4" name="Title 1"/>
          <p:cNvSpPr>
            <a:spLocks noGrp="1"/>
          </p:cNvSpPr>
          <p:nvPr>
            <p:ph type="title"/>
          </p:nvPr>
        </p:nvSpPr>
        <p:spPr>
          <a:xfrm>
            <a:off x="838200" y="365125"/>
            <a:ext cx="10515600" cy="1325563"/>
          </a:xfrm>
        </p:spPr>
        <p:txBody>
          <a:bodyPr>
            <a:normAutofit/>
          </a:bodyPr>
          <a:lstStyle/>
          <a:p>
            <a:pPr marL="342900" lvl="0" indent="-342900" algn="r" rtl="1">
              <a:lnSpc>
                <a:spcPct val="115000"/>
              </a:lnSpc>
            </a:pPr>
            <a:r>
              <a:rPr lang="fa-IR" sz="40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4. انبارش مواد شیمیایی خطرناک</a:t>
            </a:r>
            <a:endParaRPr lang="fa-IR" sz="4000" dirty="0">
              <a:solidFill>
                <a:srgbClr val="0070C0"/>
              </a:solidFill>
              <a:cs typeface="B Titr" panose="00000700000000000000" pitchFamily="2" charset="-78"/>
            </a:endParaRPr>
          </a:p>
        </p:txBody>
      </p:sp>
      <p:cxnSp>
        <p:nvCxnSpPr>
          <p:cNvPr id="6" name="Straight Connector 5"/>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360787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92331" y="1750033"/>
            <a:ext cx="10661469" cy="2138021"/>
          </a:xfrm>
          <a:prstGeom prst="rect">
            <a:avLst/>
          </a:prstGeom>
        </p:spPr>
        <p:txBody>
          <a:bodyPr wrap="square">
            <a:spAutoFit/>
          </a:bodyPr>
          <a:lstStyle/>
          <a:p>
            <a:pPr lvl="0" algn="justLow" rtl="1">
              <a:lnSpc>
                <a:spcPct val="115000"/>
              </a:lnSpc>
              <a:spcAft>
                <a:spcPts val="800"/>
              </a:spcAft>
              <a:buClr>
                <a:srgbClr val="000000"/>
              </a:buClr>
            </a:pPr>
            <a:r>
              <a:rPr lang="fa-IR" sz="28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9. انبارهای مواد شیمیایی قابل اشتعال باید دارای سیستم پایش و کنترل دما و رطوبت محیط باشد تا افزایش دما از حد مجاز را اعلام نماید.</a:t>
            </a:r>
            <a:endParaRPr lang="en-US" sz="28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endParaRPr>
          </a:p>
          <a:p>
            <a:pPr lvl="0" algn="justLow" rtl="1">
              <a:lnSpc>
                <a:spcPct val="115000"/>
              </a:lnSpc>
              <a:spcAft>
                <a:spcPts val="800"/>
              </a:spcAft>
              <a:buClr>
                <a:srgbClr val="000000"/>
              </a:buClr>
            </a:pP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15000"/>
              </a:lnSpc>
              <a:spcAft>
                <a:spcPts val="800"/>
              </a:spcAft>
              <a:buClr>
                <a:srgbClr val="000000"/>
              </a:buClr>
            </a:pP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sp>
        <p:nvSpPr>
          <p:cNvPr id="2" name="Rectangle 1"/>
          <p:cNvSpPr/>
          <p:nvPr/>
        </p:nvSpPr>
        <p:spPr>
          <a:xfrm>
            <a:off x="692331" y="4028334"/>
            <a:ext cx="10736400" cy="2421176"/>
          </a:xfrm>
          <a:prstGeom prst="rect">
            <a:avLst/>
          </a:prstGeom>
        </p:spPr>
        <p:txBody>
          <a:bodyPr wrap="square">
            <a:spAutoFit/>
          </a:bodyPr>
          <a:lstStyle/>
          <a:p>
            <a:pPr lvl="0" algn="just" rtl="1">
              <a:lnSpc>
                <a:spcPct val="115000"/>
              </a:lnSpc>
              <a:spcAft>
                <a:spcPts val="800"/>
              </a:spcAft>
              <a:buClr>
                <a:srgbClr val="000000"/>
              </a:buCl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10. در انبارهای مواد شیمیایی قابل اشتعال باید چندین خاموش کننده دستی و چرخ دار متناسب با با نوع مواد شیمیایی وجود داشته باشد. در صورتی که امکان استفاده از خاموش کننده خاصی به هر دلیل مجاز نمی باشد؛ این موضوع باید بوسیله علائم هشدار دهنده در درب های انبار مشخص گردد</a:t>
            </a:r>
            <a:r>
              <a:rPr lang="fa-IR" sz="2400"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a:t>
            </a:r>
          </a:p>
          <a:p>
            <a:pPr lvl="0" algn="just" rtl="1">
              <a:lnSpc>
                <a:spcPct val="115000"/>
              </a:lnSpc>
              <a:spcAft>
                <a:spcPts val="800"/>
              </a:spcAft>
              <a:buClr>
                <a:srgbClr val="000000"/>
              </a:buClr>
            </a:pPr>
            <a:endPar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endParaRPr>
          </a:p>
          <a:p>
            <a:pPr lvl="0" algn="just" rtl="1">
              <a:lnSpc>
                <a:spcPct val="115000"/>
              </a:lnSpc>
              <a:spcAft>
                <a:spcPts val="800"/>
              </a:spcAft>
              <a:buClr>
                <a:srgbClr val="000000"/>
              </a:buClr>
            </a:pP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pic>
        <p:nvPicPr>
          <p:cNvPr id="9" name="Picture 8"/>
          <p:cNvPicPr/>
          <p:nvPr/>
        </p:nvPicPr>
        <p:blipFill>
          <a:blip r:embed="rId2">
            <a:extLst>
              <a:ext uri="{28A0092B-C50C-407E-A947-70E740481C1C}">
                <a14:useLocalDpi xmlns:a14="http://schemas.microsoft.com/office/drawing/2010/main"/>
              </a:ext>
            </a:extLst>
          </a:blip>
          <a:srcRect/>
          <a:stretch>
            <a:fillRect/>
          </a:stretch>
        </p:blipFill>
        <p:spPr bwMode="auto">
          <a:xfrm>
            <a:off x="5368834" y="5558580"/>
            <a:ext cx="1654489" cy="1136469"/>
          </a:xfrm>
          <a:prstGeom prst="rect">
            <a:avLst/>
          </a:prstGeom>
          <a:noFill/>
          <a:ln>
            <a:noFill/>
          </a:ln>
          <a:extLst/>
        </p:spPr>
      </p:pic>
      <p:cxnSp>
        <p:nvCxnSpPr>
          <p:cNvPr id="10" name="Straight Connector 9"/>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11" name="Title 1"/>
          <p:cNvSpPr txBox="1">
            <a:spLocks/>
          </p:cNvSpPr>
          <p:nvPr/>
        </p:nvSpPr>
        <p:spPr>
          <a:xfrm>
            <a:off x="838200" y="34648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algn="r"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4. انبارش مواد شیمیایی خطرناک</a:t>
            </a:r>
            <a:endParaRPr lang="fa-IR" sz="4000" dirty="0">
              <a:solidFill>
                <a:srgbClr val="0070C0"/>
              </a:solidFill>
              <a:cs typeface="B Titr" panose="00000700000000000000" pitchFamily="2" charset="-78"/>
            </a:endParaRPr>
          </a:p>
        </p:txBody>
      </p:sp>
      <p:pic>
        <p:nvPicPr>
          <p:cNvPr id="12" name="Picture 11"/>
          <p:cNvPicPr/>
          <p:nvPr/>
        </p:nvPicPr>
        <p:blipFill>
          <a:blip r:embed="rId3">
            <a:extLst>
              <a:ext uri="{28A0092B-C50C-407E-A947-70E740481C1C}">
                <a14:useLocalDpi xmlns:a14="http://schemas.microsoft.com/office/drawing/2010/main"/>
              </a:ext>
            </a:extLst>
          </a:blip>
          <a:srcRect/>
          <a:stretch>
            <a:fillRect/>
          </a:stretch>
        </p:blipFill>
        <p:spPr bwMode="auto">
          <a:xfrm>
            <a:off x="7985422" y="2816333"/>
            <a:ext cx="1637021" cy="1088506"/>
          </a:xfrm>
          <a:prstGeom prst="rect">
            <a:avLst/>
          </a:prstGeom>
          <a:noFill/>
          <a:ln>
            <a:noFill/>
          </a:ln>
          <a:extLst/>
        </p:spPr>
      </p:pic>
      <p:pic>
        <p:nvPicPr>
          <p:cNvPr id="13" name="Picture 12"/>
          <p:cNvPicPr/>
          <p:nvPr/>
        </p:nvPicPr>
        <p:blipFill>
          <a:blip r:embed="rId4">
            <a:extLst>
              <a:ext uri="{28A0092B-C50C-407E-A947-70E740481C1C}">
                <a14:useLocalDpi xmlns:a14="http://schemas.microsoft.com/office/drawing/2010/main"/>
              </a:ext>
            </a:extLst>
          </a:blip>
          <a:srcRect/>
          <a:stretch>
            <a:fillRect/>
          </a:stretch>
        </p:blipFill>
        <p:spPr bwMode="auto">
          <a:xfrm>
            <a:off x="6245622" y="2808945"/>
            <a:ext cx="1704941" cy="1131283"/>
          </a:xfrm>
          <a:prstGeom prst="rect">
            <a:avLst/>
          </a:prstGeom>
          <a:noFill/>
          <a:ln>
            <a:noFill/>
          </a:ln>
          <a:extLst/>
        </p:spPr>
      </p:pic>
      <p:pic>
        <p:nvPicPr>
          <p:cNvPr id="15" name="Content Placeholder 3"/>
          <p:cNvPicPr>
            <a:picLocks noGrp="1"/>
          </p:cNvPicPr>
          <p:nvPr>
            <p:ph idx="1"/>
          </p:nvPr>
        </p:nvPicPr>
        <p:blipFill>
          <a:blip r:embed="rId5">
            <a:extLst>
              <a:ext uri="{28A0092B-C50C-407E-A947-70E740481C1C}">
                <a14:useLocalDpi xmlns:a14="http://schemas.microsoft.com/office/drawing/2010/main"/>
              </a:ext>
            </a:extLst>
          </a:blip>
          <a:srcRect/>
          <a:stretch>
            <a:fillRect/>
          </a:stretch>
        </p:blipFill>
        <p:spPr bwMode="auto">
          <a:xfrm>
            <a:off x="4632801" y="2787558"/>
            <a:ext cx="1577962" cy="1131282"/>
          </a:xfrm>
          <a:prstGeom prst="rect">
            <a:avLst/>
          </a:prstGeom>
          <a:noFill/>
          <a:ln>
            <a:noFill/>
          </a:ln>
          <a:extLst/>
        </p:spPr>
      </p:pic>
      <p:pic>
        <p:nvPicPr>
          <p:cNvPr id="16" name="Picture 15"/>
          <p:cNvPicPr/>
          <p:nvPr/>
        </p:nvPicPr>
        <p:blipFill>
          <a:blip r:embed="rId6">
            <a:extLst>
              <a:ext uri="{28A0092B-C50C-407E-A947-70E740481C1C}">
                <a14:useLocalDpi xmlns:a14="http://schemas.microsoft.com/office/drawing/2010/main"/>
              </a:ext>
            </a:extLst>
          </a:blip>
          <a:srcRect/>
          <a:stretch>
            <a:fillRect/>
          </a:stretch>
        </p:blipFill>
        <p:spPr bwMode="auto">
          <a:xfrm>
            <a:off x="2910308" y="2766736"/>
            <a:ext cx="1637020" cy="1138103"/>
          </a:xfrm>
          <a:prstGeom prst="rect">
            <a:avLst/>
          </a:prstGeom>
          <a:noFill/>
          <a:ln>
            <a:noFill/>
          </a:ln>
          <a:extLst/>
        </p:spPr>
      </p:pic>
    </p:spTree>
    <p:extLst>
      <p:ext uri="{BB962C8B-B14F-4D97-AF65-F5344CB8AC3E}">
        <p14:creationId xmlns:p14="http://schemas.microsoft.com/office/powerpoint/2010/main" val="27759427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02" y="1397725"/>
            <a:ext cx="10661469" cy="5316583"/>
          </a:xfrm>
        </p:spPr>
        <p:txBody>
          <a:bodyPr>
            <a:normAutofit fontScale="92500"/>
          </a:bodyPr>
          <a:lstStyle/>
          <a:p>
            <a:pPr marL="0" lvl="0" indent="0" algn="justLow" rtl="1">
              <a:lnSpc>
                <a:spcPct val="115000"/>
              </a:lnSpc>
              <a:spcAft>
                <a:spcPts val="800"/>
              </a:spcAft>
              <a:buClr>
                <a:srgbClr val="000000"/>
              </a:buClr>
              <a:buNone/>
            </a:pPr>
            <a:r>
              <a:rPr lang="fa-IR" sz="24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11. حتی الامکان از چیدن بشکه های حاوی مواد شیمیایی مایع و مواد گروه 4.1 در قفسه های بالا باید خودداری نمود. در صورت چیدمان این مواد در ارتفاع، ظروف چیده شده بر روی پالت باید بطور ایمن و مناسب تسمه کشی شوند.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15000"/>
              </a:lnSpc>
              <a:spcAft>
                <a:spcPts val="800"/>
              </a:spcAft>
              <a:buClr>
                <a:srgbClr val="000000"/>
              </a:buClr>
              <a:buNone/>
            </a:pPr>
            <a:r>
              <a:rPr lang="fa-IR" sz="24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12. مایعات قابل اشتعال باید حتی الامکان در مخازن زیر زمینی ذخیره گردند. در صورت ذخیره در مخازن رو زمینی باید حداقل 20 متر از ساختمان های مجاور فاصله داشته باشند تا در اثر حمل و نقل، بارگیری و تخلیه، آتش سوزی و یا انفجار، ساختمان های مجاور را تهدید ننماید.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15000"/>
              </a:lnSpc>
              <a:spcAft>
                <a:spcPts val="800"/>
              </a:spcAft>
              <a:buClr>
                <a:srgbClr val="000000"/>
              </a:buClr>
              <a:buNone/>
            </a:pPr>
            <a:r>
              <a:rPr lang="fa-IR" sz="24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13. ظروف و مخازن مواد شیمیایی که ایجاد فشار داخلی می نمایند (از جمله اسیدها) باید دارای خروجی کاهش فشار به بیرون از انبار داشته باشند. در غیر این صورت، باید درب این ظروف یا مخازن، هفته ای یک یا دوبار برای کاهش فشار باز شده و دوباره بسته شوند.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15000"/>
              </a:lnSpc>
              <a:spcAft>
                <a:spcPts val="800"/>
              </a:spcAft>
              <a:buClr>
                <a:srgbClr val="000000"/>
              </a:buClr>
              <a:buNone/>
            </a:pPr>
            <a:r>
              <a:rPr lang="fa-IR" sz="24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14. ظروف خالی مواد شیمیایی قبل از انبار کردن و یا استفاده برای مواد دیگر، باید کاملا شسته و خشک شوند.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15000"/>
              </a:lnSpc>
              <a:spcAft>
                <a:spcPts val="800"/>
              </a:spcAft>
              <a:buClr>
                <a:srgbClr val="000000"/>
              </a:buClr>
              <a:buNone/>
            </a:pPr>
            <a:r>
              <a:rPr lang="fa-IR" sz="24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15. مواد شیمیایی با خطرات سرطانزایی، جهش زایی یا تراتوژنیک باید تحت شرایط کنترلی سخت و دقیق نگهداری شوند.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Title 1"/>
          <p:cNvSpPr txBox="1">
            <a:spLocks/>
          </p:cNvSpPr>
          <p:nvPr/>
        </p:nvSpPr>
        <p:spPr>
          <a:xfrm>
            <a:off x="828437" y="16360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algn="r"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4. انبارش مواد شیمیایی خطرناک</a:t>
            </a:r>
            <a:endParaRPr lang="fa-IR" sz="4000" dirty="0">
              <a:solidFill>
                <a:srgbClr val="0070C0"/>
              </a:solidFill>
              <a:cs typeface="B Titr" panose="00000700000000000000" pitchFamily="2" charset="-78"/>
            </a:endParaRPr>
          </a:p>
        </p:txBody>
      </p:sp>
      <p:cxnSp>
        <p:nvCxnSpPr>
          <p:cNvPr id="5" name="Straight Connector 4"/>
          <p:cNvCxnSpPr/>
          <p:nvPr/>
        </p:nvCxnSpPr>
        <p:spPr>
          <a:xfrm flipH="1" flipV="1">
            <a:off x="755502" y="1378131"/>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677737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algn="r" rtl="1">
              <a:lnSpc>
                <a:spcPct val="115000"/>
              </a:lnSpc>
            </a:pPr>
            <a:r>
              <a:rPr lang="fa-IR" sz="40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5. جداسازی مواد خطرناک</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0" indent="0" algn="just" rtl="1">
              <a:lnSpc>
                <a:spcPct val="150000"/>
              </a:lnSpc>
              <a:spcAft>
                <a:spcPts val="800"/>
              </a:spcAft>
              <a:buNone/>
            </a:pPr>
            <a:r>
              <a:rPr lang="fa-IR" sz="24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از آنجا که ممکن است برخی از مواد شیمیایی به دلیل مجاورت بر هم کنش داشته و باعث حادثه یا از بین رفتن کیفیت محصول شوند بایستی اطلاعات مربوطه موجود و شرایط مرتبط اعمال گردد. در صورت لزوم بایستی از طریق دیوار یا حصار این مواد از همدیگر جداسازی شوند.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0" indent="0" algn="r" rtl="1">
              <a:lnSpc>
                <a:spcPct val="150000"/>
              </a:lnSpc>
              <a:buNone/>
            </a:pPr>
            <a:endParaRPr lang="fa-IR" sz="2400"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07178" y="3657600"/>
            <a:ext cx="8843554" cy="3076938"/>
          </a:xfrm>
          <a:prstGeom prst="rect">
            <a:avLst/>
          </a:prstGeom>
          <a:ln w="38100" cap="sq">
            <a:solidFill>
              <a:schemeClr val="bg2"/>
            </a:solidFill>
            <a:prstDash val="solid"/>
            <a:miter lim="800000"/>
          </a:ln>
          <a:effectLst/>
        </p:spPr>
      </p:pic>
    </p:spTree>
    <p:extLst>
      <p:ext uri="{BB962C8B-B14F-4D97-AF65-F5344CB8AC3E}">
        <p14:creationId xmlns:p14="http://schemas.microsoft.com/office/powerpoint/2010/main" val="627702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Low" rtl="1">
              <a:lnSpc>
                <a:spcPct val="115000"/>
              </a:lnSpc>
              <a:spcAft>
                <a:spcPts val="800"/>
              </a:spcAft>
            </a:pPr>
            <a:r>
              <a:rPr lang="fa-IR" sz="4000" spc="-20" dirty="0" smtClean="0">
                <a:solidFill>
                  <a:srgbClr val="0070C0"/>
                </a:solidFill>
                <a:effectLst/>
                <a:latin typeface="Times New Roman" panose="02020603050405020304" pitchFamily="18" charset="0"/>
                <a:ea typeface="Calibri" panose="020F0502020204030204" pitchFamily="34" charset="0"/>
                <a:cs typeface="B Titr" panose="00000700000000000000" pitchFamily="2" charset="-78"/>
              </a:rPr>
              <a:t>مواد شیمیایی با خواص نوعی و مشخصات زیر بیشتر مطرح هستند:</a:t>
            </a:r>
            <a:endParaRPr lang="fa-IR"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342900" lvl="0" indent="-342900" algn="just" rtl="1">
              <a:lnSpc>
                <a:spcPct val="15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مایعات قابل اشتعال</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5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گازهای قابل اشتعال</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5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مواد شیمیایی سمی</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5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مواد شیمیایی خورنده</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5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Yagut" panose="00000400000000000000" pitchFamily="2" charset="-78"/>
              </a:rPr>
              <a:t>مواد شیمیایی رها کننده گازها و فیوم های سمی در آتش</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r" rtl="1">
              <a:lnSpc>
                <a:spcPct val="150000"/>
              </a:lnSpc>
            </a:pPr>
            <a:endParaRPr lang="fa-IR" sz="2400" dirty="0"/>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044573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42900" lvl="0" indent="-342900" algn="justLow" rtl="1">
              <a:lnSpc>
                <a:spcPct val="10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موادی که در تماس با آب گازهای قابل اشتعال آزاد می کنند.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0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مواد شیمیایی اکسید کننده</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0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مواد منفجره</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0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مواد ناپایدار</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0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جامدات قابل اشتعال</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00000"/>
              </a:lnSpc>
              <a:spcAft>
                <a:spcPts val="800"/>
              </a:spcAft>
              <a:buFont typeface="Symbol" panose="05050102010706020507" pitchFamily="18" charset="2"/>
              <a:buChar char=""/>
            </a:pPr>
            <a:r>
              <a:rPr lang="fa-IR" sz="24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گازهای تحت فشار</a:t>
            </a:r>
            <a:r>
              <a:rPr lang="fa-IR" sz="2400" dirty="0">
                <a:cs typeface="B Nazanin" panose="00000400000000000000" pitchFamily="2" charset="-78"/>
              </a:rPr>
              <a:t>1</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838200" y="365125"/>
            <a:ext cx="10515600" cy="1325563"/>
          </a:xfrm>
        </p:spPr>
        <p:txBody>
          <a:bodyPr>
            <a:normAutofit fontScale="90000"/>
          </a:bodyPr>
          <a:lstStyle/>
          <a:p>
            <a:pPr algn="justLow" rtl="1">
              <a:lnSpc>
                <a:spcPct val="115000"/>
              </a:lnSpc>
              <a:spcAft>
                <a:spcPts val="800"/>
              </a:spcAft>
            </a:pPr>
            <a:r>
              <a:rPr lang="fa-IR" sz="4000" spc="-20" dirty="0" smtClean="0">
                <a:solidFill>
                  <a:srgbClr val="0070C0"/>
                </a:solidFill>
                <a:effectLst/>
                <a:latin typeface="Times New Roman" panose="02020603050405020304" pitchFamily="18" charset="0"/>
                <a:ea typeface="Calibri" panose="020F0502020204030204" pitchFamily="34" charset="0"/>
                <a:cs typeface="B Titr" panose="00000700000000000000" pitchFamily="2" charset="-78"/>
              </a:rPr>
              <a:t>مواد شیمیایی با خواص نوعی و مشخصات زیر بیشتر مطرح هستند:</a:t>
            </a:r>
            <a:endParaRPr lang="fa-IR" dirty="0">
              <a:solidFill>
                <a:srgbClr val="0070C0"/>
              </a:solidFill>
              <a:cs typeface="B Titr" panose="00000700000000000000" pitchFamily="2" charset="-78"/>
            </a:endParaRPr>
          </a:p>
        </p:txBody>
      </p:sp>
    </p:spTree>
    <p:extLst>
      <p:ext uri="{BB962C8B-B14F-4D97-AF65-F5344CB8AC3E}">
        <p14:creationId xmlns:p14="http://schemas.microsoft.com/office/powerpoint/2010/main" val="33927599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Low" rtl="1">
              <a:lnSpc>
                <a:spcPct val="150000"/>
              </a:lnSpc>
              <a:spcAft>
                <a:spcPts val="800"/>
              </a:spcAft>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مواد شیمیایی با خطرات سرطانزایی، جهش زایی یا تراتوژنیک باید تحت شرایط کنترلی سخت و دقیق نگهداری شوند.</a:t>
            </a:r>
            <a:endParaRPr lang="en-US"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استاندارد، مقررات و راهنماهای زیادی برای انبارش مواد شیمیایی خاص در حجم های بالا یا در کانتینرهای کوچک وجود دارد. هنگامی که مخازن و ظروف کوچکتر (مثل بشکه، سیلندر،کیسه و...) استفاده می شوند، ممکن است اختلاط داخلی درون آنها رخ دهد. ریسک اصلی در این حالت آتش سوزی و آزاد شدن محصولات ناشی از سوختن یا خود مواد اصلی است</a:t>
            </a:r>
            <a:endParaRPr lang="fa-IR" dirty="0">
              <a:cs typeface="B Nazanin" panose="00000400000000000000" pitchFamily="2" charset="-78"/>
            </a:endParaRPr>
          </a:p>
        </p:txBody>
      </p:sp>
      <p:sp>
        <p:nvSpPr>
          <p:cNvPr id="4" name="Title 1"/>
          <p:cNvSpPr>
            <a:spLocks noGrp="1"/>
          </p:cNvSpPr>
          <p:nvPr>
            <p:ph type="title"/>
          </p:nvPr>
        </p:nvSpPr>
        <p:spPr>
          <a:xfrm>
            <a:off x="838200" y="365125"/>
            <a:ext cx="10515600" cy="1325563"/>
          </a:xfrm>
        </p:spPr>
        <p:txBody>
          <a:bodyPr>
            <a:normAutofit fontScale="90000"/>
          </a:bodyPr>
          <a:lstStyle/>
          <a:p>
            <a:pPr algn="justLow" rtl="1">
              <a:lnSpc>
                <a:spcPct val="115000"/>
              </a:lnSpc>
              <a:spcAft>
                <a:spcPts val="800"/>
              </a:spcAft>
            </a:pPr>
            <a:r>
              <a:rPr lang="fa-IR" sz="4000" spc="-20" dirty="0" smtClean="0">
                <a:solidFill>
                  <a:srgbClr val="0070C0"/>
                </a:solidFill>
                <a:effectLst/>
                <a:latin typeface="Times New Roman" panose="02020603050405020304" pitchFamily="18" charset="0"/>
                <a:ea typeface="Calibri" panose="020F0502020204030204" pitchFamily="34" charset="0"/>
                <a:cs typeface="B Titr" panose="00000700000000000000" pitchFamily="2" charset="-78"/>
              </a:rPr>
              <a:t>مواد شیمیایی با خواص نوعی و مشخصات زیر بیشتر مطرح هستند:</a:t>
            </a:r>
            <a:endParaRPr lang="fa-IR" dirty="0">
              <a:solidFill>
                <a:srgbClr val="0070C0"/>
              </a:solidFill>
              <a:cs typeface="B Titr" panose="00000700000000000000" pitchFamily="2" charset="-78"/>
            </a:endParaRPr>
          </a:p>
        </p:txBody>
      </p:sp>
      <p:cxnSp>
        <p:nvCxnSpPr>
          <p:cNvPr id="5" name="Straight Connector 4"/>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024869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4000" dirty="0">
                <a:solidFill>
                  <a:srgbClr val="0070C0"/>
                </a:solidFill>
                <a:cs typeface="B Titr" panose="00000700000000000000" pitchFamily="2" charset="-78"/>
              </a:rPr>
              <a:t>حادثه شیمیایی چیست؟</a:t>
            </a:r>
            <a:endParaRPr lang="en-US" sz="4000" dirty="0">
              <a:solidFill>
                <a:srgbClr val="0070C0"/>
              </a:solidFill>
              <a:cs typeface="B Titr" panose="00000700000000000000" pitchFamily="2" charset="-78"/>
            </a:endParaRPr>
          </a:p>
        </p:txBody>
      </p:sp>
      <p:pic>
        <p:nvPicPr>
          <p:cNvPr id="2" name="Content Placeholder 1"/>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281247" y="1894114"/>
            <a:ext cx="9483635" cy="4663440"/>
          </a:xfrm>
          <a:prstGeom prst="rect">
            <a:avLst/>
          </a:prstGeom>
        </p:spPr>
      </p:pic>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7947515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lnSpc>
                <a:spcPct val="115000"/>
              </a:lnSpc>
              <a:spcAft>
                <a:spcPts val="800"/>
              </a:spcAft>
            </a:pPr>
            <a:r>
              <a:rPr lang="fa-IR" sz="2800" spc="-20" dirty="0" smtClean="0">
                <a:solidFill>
                  <a:srgbClr val="0070C0"/>
                </a:solidFill>
                <a:effectLst/>
                <a:latin typeface="Times New Roman" panose="02020603050405020304" pitchFamily="18" charset="0"/>
                <a:ea typeface="Calibri" panose="020F0502020204030204" pitchFamily="34" charset="0"/>
                <a:cs typeface="B Titr" panose="00000700000000000000" pitchFamily="2" charset="-78"/>
              </a:rPr>
              <a:t>با در نظر داشتن این نکات، اقدامات کنترلی برای تامین حفاظت باید ترکیبی از</a:t>
            </a:r>
            <a:r>
              <a:rPr lang="fa-IR" sz="2800" b="1" spc="-20" dirty="0" smtClean="0">
                <a:solidFill>
                  <a:srgbClr val="0070C0"/>
                </a:solidFill>
                <a:effectLst/>
                <a:latin typeface="Times New Roman" panose="02020603050405020304" pitchFamily="18" charset="0"/>
                <a:ea typeface="Calibri" panose="020F0502020204030204" pitchFamily="34" charset="0"/>
                <a:cs typeface="B Titr" panose="00000700000000000000" pitchFamily="2" charset="-78"/>
              </a:rPr>
              <a:t> موارد زیر را شامل شود:</a:t>
            </a:r>
            <a:endParaRPr lang="en-US"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p:txBody>
          <a:bodyPr>
            <a:normAutofit fontScale="92500"/>
          </a:bodyPr>
          <a:lstStyle/>
          <a:p>
            <a:pPr marL="342900" lvl="0" indent="-342900" algn="justLow" rtl="1">
              <a:lnSpc>
                <a:spcPct val="115000"/>
              </a:lnSpc>
              <a:spcAft>
                <a:spcPts val="800"/>
              </a:spcAft>
              <a:buFont typeface="+mj-cs"/>
              <a:buAutoNum type="arabic1Minus"/>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سازگاری و جداسازی مواد شیمیایی ذخیره شده. مواد شیمیایی که با هم واکنش داده و محصولات ناپایدار یا آزار دهنده تولیده کرده یا تولید گرما می کنند باید از هم جدا نگهداری شوند. بعلت واکنش دهندگی آنها و قابلیت تولید گرما، مواد اکسید کننده باید جدا از مایعات قابل اشتعال یا سایر مواد قابل اشتعال نگهداری شوند.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15000"/>
              </a:lnSpc>
              <a:spcAft>
                <a:spcPts val="800"/>
              </a:spcAft>
              <a:buFont typeface="+mj-cs"/>
              <a:buAutoNum type="arabic1Minus"/>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محدودیت در مورد کمیت مواد شیمیایی ذخیره شده. این مورد برای موادی بکار می رود که ویژگی های خاصی دارند. این اقدام برای کاستن از پیامدهای احتمالی طی شرایط اضطراری استفاده دارد.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15000"/>
              </a:lnSpc>
              <a:spcAft>
                <a:spcPts val="800"/>
              </a:spcAft>
              <a:buFont typeface="+mj-cs"/>
              <a:buAutoNum type="arabic1Minus"/>
            </a:pPr>
            <a:r>
              <a:rPr lang="fa-IR"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امنیت کافی و دسترسی تحت کنترل به مناطق انبارش مواد شیمیایی. منابع احتراقی بالقوه باید ممنوعیت ورود داشته و تحت کنترل اکید باشند.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endParaRPr lang="fa-IR"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1314741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076" y="1357767"/>
            <a:ext cx="10515600" cy="5339247"/>
          </a:xfrm>
        </p:spPr>
        <p:txBody>
          <a:bodyPr>
            <a:noAutofit/>
          </a:bodyPr>
          <a:lstStyle/>
          <a:p>
            <a:pPr marL="0" lvl="0" indent="0" algn="just" rtl="1">
              <a:lnSpc>
                <a:spcPct val="100000"/>
              </a:lnSpc>
              <a:spcAft>
                <a:spcPts val="800"/>
              </a:spcAft>
              <a:buNone/>
            </a:pPr>
            <a:r>
              <a:rPr lang="fa-IR" sz="23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ث- ایجاد فاصله و سایتینگ مناسب برای مناطق انبارش مواد شیمیایی. به منظور کاهش اثرات احتمالی حوادث، مناطق انبارش مواد شیمیایی باید در مناطقی مجزا از واحدهای فرایندی، ساختمان های مسکونی و مرزهای شرکت ایجاد شوند مگر اینکه کمیت های انبارش بقدری کم باشند که عملا تهدیدی وجود نداشته باشد.</a:t>
            </a:r>
            <a:endParaRPr lang="en-US" sz="23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00000"/>
              </a:lnSpc>
              <a:spcAft>
                <a:spcPts val="800"/>
              </a:spcAft>
              <a:buNone/>
            </a:pPr>
            <a:r>
              <a:rPr lang="fa-IR" sz="23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ج- ساختمان مناسب، ماهیت و یکپارچگی ظروف انبارش</a:t>
            </a:r>
            <a:endParaRPr lang="en-US" sz="23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00000"/>
              </a:lnSpc>
              <a:spcAft>
                <a:spcPts val="800"/>
              </a:spcAft>
              <a:buNone/>
            </a:pPr>
            <a:r>
              <a:rPr lang="fa-IR" sz="23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ح- الزامات تهویه، رطوبت و دما. این پارامترها بطور خاص در جاهایی که رطوبت و دما بالا است مهم هستند. الزامات تهویه باید این اطمینان را فراهم نمایند که هیچ تجمعی از گازها و بخارات و فیوم ها در مناطق بسته شکل نمی گیرد.</a:t>
            </a:r>
            <a:endParaRPr lang="en-US" sz="23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00000"/>
              </a:lnSpc>
              <a:spcAft>
                <a:spcPts val="800"/>
              </a:spcAft>
              <a:buNone/>
            </a:pPr>
            <a:r>
              <a:rPr lang="fa-IR" sz="23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خ- الزامات برچسب زنی و برچسب زنی مجدد</a:t>
            </a:r>
            <a:endParaRPr lang="en-US" sz="23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00000"/>
              </a:lnSpc>
              <a:spcAft>
                <a:spcPts val="800"/>
              </a:spcAft>
              <a:buNone/>
            </a:pPr>
            <a:r>
              <a:rPr lang="fa-IR" sz="23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د- روش های اجرایی اضطراری</a:t>
            </a:r>
            <a:endParaRPr lang="en-US" sz="23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00000"/>
              </a:lnSpc>
              <a:spcAft>
                <a:spcPts val="800"/>
              </a:spcAft>
              <a:buNone/>
            </a:pPr>
            <a:r>
              <a:rPr lang="fa-IR" sz="23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ر- الزامات مرتبط به تغییرات فیزیکی و شیمیایی محتمل در مواد شیمیایی انبار شده (مثلا حصول اطمینان از منقضی نشدن تاریخ مصرف و...)</a:t>
            </a:r>
            <a:endParaRPr lang="en-US" sz="23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00000"/>
              </a:lnSpc>
              <a:spcAft>
                <a:spcPts val="800"/>
              </a:spcAft>
              <a:buNone/>
            </a:pPr>
            <a:r>
              <a:rPr lang="fa-IR" sz="2300" spc="-20" dirty="0" smtClean="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ذ- استفاده از سیستم های پایش و مانیتورینگ</a:t>
            </a:r>
            <a:endParaRPr lang="en-US" sz="2300" dirty="0" smtClean="0">
              <a:effectLst/>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702126" y="1099638"/>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726076" y="137457"/>
            <a:ext cx="10515600" cy="962181"/>
          </a:xfrm>
        </p:spPr>
        <p:txBody>
          <a:bodyPr>
            <a:noAutofit/>
          </a:bodyPr>
          <a:lstStyle/>
          <a:p>
            <a:pPr algn="r" rtl="1">
              <a:lnSpc>
                <a:spcPct val="115000"/>
              </a:lnSpc>
              <a:spcAft>
                <a:spcPts val="800"/>
              </a:spcAft>
            </a:pPr>
            <a:r>
              <a:rPr lang="fa-IR" sz="2800" spc="-20" dirty="0" smtClean="0">
                <a:solidFill>
                  <a:srgbClr val="0070C0"/>
                </a:solidFill>
                <a:effectLst/>
                <a:latin typeface="Times New Roman" panose="02020603050405020304" pitchFamily="18" charset="0"/>
                <a:ea typeface="Calibri" panose="020F0502020204030204" pitchFamily="34" charset="0"/>
                <a:cs typeface="B Titr" panose="00000700000000000000" pitchFamily="2" charset="-78"/>
              </a:rPr>
              <a:t>با در نظر داشتن این نکات، اقدامات کنترلی برای تامین حفاظت باید ترکیبی از</a:t>
            </a:r>
            <a:r>
              <a:rPr lang="fa-IR" sz="2800" b="1" spc="-20" dirty="0" smtClean="0">
                <a:solidFill>
                  <a:srgbClr val="0070C0"/>
                </a:solidFill>
                <a:effectLst/>
                <a:latin typeface="Times New Roman" panose="02020603050405020304" pitchFamily="18" charset="0"/>
                <a:ea typeface="Calibri" panose="020F0502020204030204" pitchFamily="34" charset="0"/>
                <a:cs typeface="B Titr" panose="00000700000000000000" pitchFamily="2" charset="-78"/>
              </a:rPr>
              <a:t> موارد زیر را شامل شود:</a:t>
            </a:r>
            <a:endParaRPr lang="en-US" sz="2400" dirty="0">
              <a:solidFill>
                <a:srgbClr val="0070C0"/>
              </a:solidFill>
              <a:effectLst/>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18923800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algn="r" rtl="1">
              <a:lnSpc>
                <a:spcPct val="115000"/>
              </a:lnSpc>
            </a:pPr>
            <a:r>
              <a:rPr lang="fa-IR" sz="40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6. ساختمان محل انبارش</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lnSpcReduction="10000"/>
          </a:bodyPr>
          <a:lstStyle/>
          <a:p>
            <a:pPr algn="justLow" rtl="1">
              <a:lnSpc>
                <a:spcPct val="115000"/>
              </a:lnSpc>
              <a:spcAft>
                <a:spcPts val="800"/>
              </a:spcAft>
            </a:pPr>
            <a:r>
              <a:rPr lang="fa-IR" sz="2400" spc="-20" dirty="0" smtClean="0">
                <a:solidFill>
                  <a:srgbClr val="000000"/>
                </a:solidFill>
                <a:effectLst/>
                <a:latin typeface="IPT Mitra" panose="00000400000000000000" pitchFamily="2" charset="2"/>
                <a:ea typeface="Calibri" panose="020F0502020204030204" pitchFamily="34" charset="0"/>
                <a:cs typeface="B Nazanin" panose="00000400000000000000" pitchFamily="2" charset="-78"/>
              </a:rPr>
              <a:t>ساختمان محل انبارش مواد شیمیایی خطرناک باید استانداردهای ایمنی زیر را دارا باشد:</a:t>
            </a:r>
            <a:endParaRPr lang="en-US" sz="2400" dirty="0" smtClean="0">
              <a:effectLst/>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15000"/>
              </a:lnSpc>
              <a:buFont typeface="+mj-lt"/>
              <a:buAutoNum type="arabicPeriod"/>
            </a:pPr>
            <a:r>
              <a:rPr lang="ar-SA" sz="2400" spc="-20" dirty="0" smtClean="0">
                <a:solidFill>
                  <a:srgbClr val="000000"/>
                </a:solidFill>
                <a:effectLst/>
                <a:latin typeface="IPT Mitra" panose="00000400000000000000" pitchFamily="2" charset="2"/>
                <a:ea typeface="Calibri" panose="020F0502020204030204" pitchFamily="34" charset="0"/>
                <a:cs typeface="B Nazanin" panose="00000400000000000000" pitchFamily="2" charset="-78"/>
              </a:rPr>
              <a:t>ساختمان انبار باید دارای فاصله و حریم مجاز از محل کارگاه باشد </a:t>
            </a:r>
            <a:r>
              <a:rPr lang="fa-IR" sz="2400" spc="-20" dirty="0" smtClean="0">
                <a:solidFill>
                  <a:srgbClr val="000000"/>
                </a:solidFill>
                <a:effectLst/>
                <a:latin typeface="IPT Mitra" panose="00000400000000000000" pitchFamily="2" charset="2"/>
                <a:ea typeface="Calibri" panose="020F0502020204030204" pitchFamily="34" charset="0"/>
                <a:cs typeface="B Nazanin" panose="00000400000000000000" pitchFamily="2" charset="-78"/>
              </a:rPr>
              <a:t>که از طریق برخی نرم افزارها مانند نرم افزار </a:t>
            </a:r>
            <a:r>
              <a:rPr lang="en-US" sz="2400" spc="-20" dirty="0" err="1" smtClean="0">
                <a:solidFill>
                  <a:srgbClr val="000000"/>
                </a:solidFill>
                <a:effectLst/>
                <a:latin typeface="+mj-lt"/>
                <a:ea typeface="Calibri" panose="020F0502020204030204" pitchFamily="34" charset="0"/>
                <a:cs typeface="B Nazanin" panose="00000400000000000000" pitchFamily="2" charset="-78"/>
              </a:rPr>
              <a:t>phast</a:t>
            </a:r>
            <a:r>
              <a:rPr lang="fa-IR" sz="2400" spc="-20" dirty="0" smtClean="0">
                <a:solidFill>
                  <a:srgbClr val="000000"/>
                </a:solidFill>
                <a:effectLst/>
                <a:latin typeface="+mj-lt"/>
                <a:ea typeface="Calibri" panose="020F0502020204030204" pitchFamily="34" charset="0"/>
                <a:cs typeface="B Nazanin" panose="00000400000000000000" pitchFamily="2" charset="-78"/>
              </a:rPr>
              <a:t> </a:t>
            </a:r>
            <a:r>
              <a:rPr lang="fa-IR" sz="2400" spc="-20" dirty="0" smtClean="0">
                <a:solidFill>
                  <a:srgbClr val="000000"/>
                </a:solidFill>
                <a:effectLst/>
                <a:latin typeface="IPT Mitra" panose="00000400000000000000" pitchFamily="2" charset="2"/>
                <a:ea typeface="Calibri" panose="020F0502020204030204" pitchFamily="34" charset="0"/>
                <a:cs typeface="B Nazanin" panose="00000400000000000000" pitchFamily="2" charset="-78"/>
              </a:rPr>
              <a:t> میتوان بر حسب مقدار و حجم مواد شیمیایی خطرناک این حریم مجاز را تعیین نمود.</a:t>
            </a:r>
            <a:endParaRPr lang="en-US" sz="2400" dirty="0" smtClean="0">
              <a:effectLst/>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15000"/>
              </a:lnSpc>
              <a:buFont typeface="+mj-lt"/>
              <a:buAutoNum type="arabicPeriod"/>
            </a:pPr>
            <a:r>
              <a:rPr lang="fa-IR" sz="2400" spc="-20" dirty="0" smtClean="0">
                <a:solidFill>
                  <a:srgbClr val="000000"/>
                </a:solidFill>
                <a:effectLst/>
                <a:latin typeface="IPT Mitra" panose="00000400000000000000" pitchFamily="2" charset="2"/>
                <a:ea typeface="Times New Roman" panose="02020603050405020304" pitchFamily="18" charset="0"/>
                <a:cs typeface="B Nazanin" panose="00000400000000000000" pitchFamily="2" charset="-78"/>
              </a:rPr>
              <a:t>دیوار­ها و سقف انبار مواد شیمیایی باید غیر قابل نفوذ و از مصالح یا موادی باشد که در برابر آتش سوزی مقاوم باشد</a:t>
            </a:r>
            <a:r>
              <a:rPr lang="ar-SA" sz="2400" spc="-20" dirty="0" smtClean="0">
                <a:solidFill>
                  <a:srgbClr val="000000"/>
                </a:solidFill>
                <a:effectLst/>
                <a:latin typeface="IPT Mitra" panose="00000400000000000000" pitchFamily="2" charset="2"/>
                <a:ea typeface="Calibri" panose="020F0502020204030204" pitchFamily="34" charset="0"/>
                <a:cs typeface="B Nazanin" panose="00000400000000000000" pitchFamily="2" charset="-78"/>
              </a:rPr>
              <a:t> و از مصالحی که حداقل 30 دقیقه تحمل آتش سوزی را داشته باشد ساخته شده باشد.</a:t>
            </a:r>
            <a:r>
              <a:rPr lang="fa-IR" sz="2400" spc="-20" dirty="0" smtClean="0">
                <a:solidFill>
                  <a:srgbClr val="000000"/>
                </a:solidFill>
                <a:effectLst/>
                <a:latin typeface="IPT Mitra" panose="00000400000000000000" pitchFamily="2" charset="2"/>
                <a:ea typeface="Times New Roman" panose="02020603050405020304" pitchFamily="18" charset="0"/>
                <a:cs typeface="B Nazanin" panose="00000400000000000000" pitchFamily="2" charset="-78"/>
              </a:rPr>
              <a:t> (بتون مسلح حداقل 4  ساعت  و تیرآهن حداقل 1 ساعت تحمل اتش سوزی را دارد).</a:t>
            </a:r>
            <a:r>
              <a:rPr lang="fa-IR" sz="2400" spc="-20" dirty="0" smtClean="0">
                <a:solidFill>
                  <a:srgbClr val="000000"/>
                </a:solidFill>
                <a:effectLst/>
                <a:latin typeface="IPT Mitra" panose="00000400000000000000" pitchFamily="2" charset="2"/>
                <a:ea typeface="Calibri" panose="020F0502020204030204" pitchFamily="34" charset="0"/>
                <a:cs typeface="B Nazanin" panose="00000400000000000000" pitchFamily="2" charset="-78"/>
              </a:rPr>
              <a:t> </a:t>
            </a:r>
          </a:p>
          <a:p>
            <a:pPr marL="0" lvl="0" indent="0" algn="just" rtl="1">
              <a:lnSpc>
                <a:spcPct val="110000"/>
              </a:lnSpc>
              <a:buNone/>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3. </a:t>
            </a:r>
            <a:r>
              <a:rPr lang="ar-SA"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دارای تهویه مناسب و ضد جرقه باشد.</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0" lvl="0" indent="0" algn="just" rtl="1">
              <a:lnSpc>
                <a:spcPct val="110000"/>
              </a:lnSpc>
              <a:spcAft>
                <a:spcPts val="800"/>
              </a:spcAft>
              <a:buNone/>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4. </a:t>
            </a:r>
            <a:r>
              <a:rPr lang="ar-SA"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دارای سیستم روشنایی کافی و ایمن باشد.</a:t>
            </a:r>
            <a:r>
              <a:rPr lang="ar-SA" sz="2400" spc="-20" dirty="0">
                <a:solidFill>
                  <a:srgbClr val="000000"/>
                </a:solidFill>
                <a:latin typeface="IPT Mitra" panose="00000400000000000000" pitchFamily="2" charset="2"/>
                <a:ea typeface="Times New Roman" panose="02020603050405020304" pitchFamily="18" charset="0"/>
                <a:cs typeface="B Nazanin" panose="00000400000000000000" pitchFamily="2" charset="-78"/>
              </a:rPr>
              <a:t> </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0" lvl="0" indent="0" algn="just" rtl="1">
              <a:lnSpc>
                <a:spcPct val="110000"/>
              </a:lnSpc>
              <a:buNone/>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5. </a:t>
            </a:r>
            <a:r>
              <a:rPr lang="ar-SA"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کف انبار قابلیت شستشو داشته باشد</a:t>
            </a:r>
            <a:r>
              <a:rPr lang="ar-SA"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a:t>
            </a:r>
            <a:endParaRPr lang="en-US" sz="2400" dirty="0">
              <a:latin typeface="IPT Mitra" panose="00000400000000000000" pitchFamily="2" charset="2"/>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0242142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9036" y="1828799"/>
            <a:ext cx="11008057" cy="5029201"/>
          </a:xfrm>
        </p:spPr>
        <p:txBody>
          <a:bodyPr>
            <a:normAutofit/>
          </a:bodyPr>
          <a:lstStyle/>
          <a:p>
            <a:pPr marL="0" lvl="0" indent="0" algn="just" rtl="1">
              <a:lnSpc>
                <a:spcPct val="150000"/>
              </a:lnSpc>
              <a:spcAft>
                <a:spcPts val="800"/>
              </a:spcAft>
              <a:buNone/>
            </a:pPr>
            <a:r>
              <a:rPr lang="fa-IR" sz="24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6. کف انبار مواد شیمیایی باید غیر قابل نفوذ و از مصالح یا موادی باشد که در برابر مواد شیمیایی مقاوم بوده (ازجمله برای اسید ها) و در اثر سقوط یا اصطکاک اشیا روی آن، موجب تولید جرقه نشود (از جمله مواد گروه 4.1).</a:t>
            </a:r>
          </a:p>
          <a:p>
            <a:pPr marL="0" lvl="0" indent="0" algn="just" rtl="1">
              <a:lnSpc>
                <a:spcPct val="150000"/>
              </a:lnSpc>
              <a:spcAft>
                <a:spcPts val="800"/>
              </a:spcAft>
              <a:buNone/>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7. انبارهای نگهداری مواد شیمیایی باید دارای مجاری فاضلاب با ظرفیت کافی برای تخلیه آب ناشی از شستشو کف و یا  مواد شیمیایی ریخته شده  باشند. همچنین باید دارای حوضچه های جدا کننده برای جمع آوری مواد شیمیایی مایع ریخته شده و جلوگیری از ورود آنها با سیستم جمع آوری فاضلاب باشند.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marR="95250" lvl="0" indent="0" algn="just" rtl="1">
              <a:lnSpc>
                <a:spcPct val="150000"/>
              </a:lnSpc>
              <a:spcAft>
                <a:spcPts val="800"/>
              </a:spcAft>
              <a:buNone/>
            </a:pPr>
            <a:r>
              <a:rPr lang="fa-IR"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8.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کف، دیوارها و سقف محل هایی که مواد شیمیایی خطرناک وجود دارد بایستی نسبت به ورود آب مقاوم باشد. همچنین در صورتیکه رمپ، پله یا سطوحی منتهی به انبار ممکن است باعث ورود آب به کارگاه شوند بایستی اقدامات لازم برای مقاوم سازی صورت گیرد. </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838200" y="365125"/>
            <a:ext cx="10515600" cy="1325563"/>
          </a:xfrm>
        </p:spPr>
        <p:txBody>
          <a:bodyPr>
            <a:normAutofit/>
          </a:bodyPr>
          <a:lstStyle/>
          <a:p>
            <a:pPr marL="342900" lvl="0" indent="-342900" algn="r" rtl="1">
              <a:lnSpc>
                <a:spcPct val="115000"/>
              </a:lnSpc>
            </a:pPr>
            <a:r>
              <a:rPr lang="fa-IR" sz="40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6. ساختمان محل انبارش</a:t>
            </a:r>
            <a:endParaRPr lang="fa-IR" sz="4000" dirty="0">
              <a:solidFill>
                <a:srgbClr val="0070C0"/>
              </a:solidFill>
              <a:cs typeface="B Titr" panose="00000700000000000000" pitchFamily="2" charset="-78"/>
            </a:endParaRPr>
          </a:p>
        </p:txBody>
      </p:sp>
    </p:spTree>
    <p:extLst>
      <p:ext uri="{BB962C8B-B14F-4D97-AF65-F5344CB8AC3E}">
        <p14:creationId xmlns:p14="http://schemas.microsoft.com/office/powerpoint/2010/main" val="2949116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0" lvl="0" indent="0" algn="just" rtl="1">
              <a:lnSpc>
                <a:spcPct val="150000"/>
              </a:lnSpc>
              <a:spcAft>
                <a:spcPts val="800"/>
              </a:spcAft>
              <a:buNone/>
            </a:pPr>
            <a:r>
              <a:rPr lang="fa-IR" sz="24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9. سیستم های روشنایی در انبارهای مواد شیمیایی قابل اشتعال باید از نوع ضد جرقه باشد.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0" marR="95250" lvl="0" indent="0" algn="just" rtl="1">
              <a:lnSpc>
                <a:spcPct val="150000"/>
              </a:lnSpc>
              <a:spcAft>
                <a:spcPts val="800"/>
              </a:spcAft>
              <a:buNone/>
            </a:pPr>
            <a:r>
              <a:rPr lang="fa-IR" sz="2400" spc="-20" dirty="0" smtClean="0">
                <a:solidFill>
                  <a:srgbClr val="000000"/>
                </a:solidFill>
                <a:effectLst/>
                <a:latin typeface="Tahoma" panose="020B0604030504040204" pitchFamily="34" charset="0"/>
                <a:ea typeface="Calibri" panose="020F0502020204030204" pitchFamily="34" charset="0"/>
                <a:cs typeface="B Nazanin" panose="00000400000000000000" pitchFamily="2" charset="-78"/>
              </a:rPr>
              <a:t>10. </a:t>
            </a:r>
            <a:r>
              <a:rPr lang="ar-SA" sz="2400" spc="-20" dirty="0" smtClean="0">
                <a:solidFill>
                  <a:srgbClr val="000000"/>
                </a:solidFill>
                <a:effectLst/>
                <a:latin typeface="Tahoma" panose="020B0604030504040204" pitchFamily="34" charset="0"/>
                <a:ea typeface="Calibri" panose="020F0502020204030204" pitchFamily="34" charset="0"/>
                <a:cs typeface="B Nazanin" panose="00000400000000000000" pitchFamily="2" charset="-78"/>
              </a:rPr>
              <a:t>سیستم</a:t>
            </a:r>
            <a:r>
              <a:rPr lang="ar-SA" sz="2400" spc="-20" dirty="0" smtClean="0">
                <a:solidFill>
                  <a:srgbClr val="000000"/>
                </a:solidFill>
                <a:effectLst/>
                <a:latin typeface="Calibri" panose="020F0502020204030204" pitchFamily="34" charset="0"/>
                <a:ea typeface="Calibri" panose="020F0502020204030204" pitchFamily="34" charset="0"/>
                <a:cs typeface="B Nazanin" panose="00000400000000000000" pitchFamily="2" charset="-78"/>
              </a:rPr>
              <a:t> الکتریکی کارگاه شامل سیم کشی ها، کلید و پریزها و همچنین وسایل برقی مورد استفاده در کارگاه باید از نوع متناسب با شرایط کارگاه باشند به طوریکه باعث جرقه یا دیگر مخاطرات نشوند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50000"/>
              </a:lnSpc>
              <a:spcAft>
                <a:spcPts val="800"/>
              </a:spcAft>
              <a:buNone/>
            </a:pPr>
            <a:r>
              <a:rPr lang="fa-IR" sz="2400" spc="-20" dirty="0" smtClean="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11. انبارهای مواد شیمیایی باید حداقل دارای 2 درب ورود و خروج به فضای آزاد باشند. قفل درب های این انبارها باید طوری باشد که در شرایط اضطراری بتوان از بیرون به راحتی آنها را باز کرد.</a:t>
            </a:r>
            <a:endParaRPr lang="en-US" sz="2400" dirty="0" smtClean="0">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spcAft>
                <a:spcPts val="800"/>
              </a:spcAft>
            </a:pPr>
            <a:r>
              <a:rPr lang="fa-IR" sz="2400" spc="-20" dirty="0">
                <a:solidFill>
                  <a:srgbClr val="FF0000"/>
                </a:solidFill>
                <a:latin typeface="Times New Roman" panose="02020603050405020304" pitchFamily="18" charset="0"/>
                <a:ea typeface="Calibri" panose="020F0502020204030204" pitchFamily="34" charset="0"/>
                <a:cs typeface="B Titr" panose="00000700000000000000" pitchFamily="2" charset="-78"/>
              </a:rPr>
              <a:t>انبار مواد شیمیایی باید دارای سیستم کشف و اعلام حریق همراه با هشدار و یا آلارم باشد. صدای آلارم به خوبی شنیده شود و در صورت امکان با چراغ چشمک زن همراه باشد.</a:t>
            </a:r>
            <a:endParaRPr lang="en-US" sz="2000" dirty="0">
              <a:solidFill>
                <a:srgbClr val="FF0000"/>
              </a:solidFill>
              <a:latin typeface="Calibri" panose="020F0502020204030204" pitchFamily="34" charset="0"/>
              <a:ea typeface="Calibri" panose="020F0502020204030204" pitchFamily="34" charset="0"/>
              <a:cs typeface="B Titr" panose="00000700000000000000" pitchFamily="2" charset="-78"/>
            </a:endParaRPr>
          </a:p>
        </p:txBody>
      </p:sp>
      <p:sp>
        <p:nvSpPr>
          <p:cNvPr id="4" name="Title 1"/>
          <p:cNvSpPr>
            <a:spLocks noGrp="1"/>
          </p:cNvSpPr>
          <p:nvPr>
            <p:ph type="title"/>
          </p:nvPr>
        </p:nvSpPr>
        <p:spPr>
          <a:xfrm>
            <a:off x="838200" y="365125"/>
            <a:ext cx="10515600" cy="1325563"/>
          </a:xfrm>
        </p:spPr>
        <p:txBody>
          <a:bodyPr>
            <a:normAutofit/>
          </a:bodyPr>
          <a:lstStyle/>
          <a:p>
            <a:pPr marL="342900" lvl="0" indent="-342900" algn="r" rtl="1">
              <a:lnSpc>
                <a:spcPct val="115000"/>
              </a:lnSpc>
            </a:pPr>
            <a:r>
              <a:rPr lang="fa-IR" sz="40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6. ساختمان محل انبارش</a:t>
            </a:r>
            <a:endParaRPr lang="fa-IR" sz="4000" dirty="0">
              <a:solidFill>
                <a:srgbClr val="0070C0"/>
              </a:solidFill>
              <a:cs typeface="B Titr" panose="00000700000000000000" pitchFamily="2" charset="-78"/>
            </a:endParaRPr>
          </a:p>
        </p:txBody>
      </p:sp>
      <p:cxnSp>
        <p:nvCxnSpPr>
          <p:cNvPr id="5" name="Straight Connector 4"/>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25608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algn="justLow" rtl="1">
              <a:lnSpc>
                <a:spcPct val="115000"/>
              </a:lnSpc>
            </a:pPr>
            <a:r>
              <a:rPr lang="fa-IR" sz="36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7.اقدامات ایمنی برای بارگیری و تخلیه مواد شیمیایی</a:t>
            </a:r>
            <a:endParaRPr lang="fa-IR"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lgn="justLow" rtl="1">
              <a:lnSpc>
                <a:spcPct val="150000"/>
              </a:lnSpc>
              <a:spcAft>
                <a:spcPts val="800"/>
              </a:spcAft>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در زمان بارگیری و تخلیه مواد شیمیایی بایستی از وسایل مناسب استفاده شود. برای مثال در خصوص بارهای حاوی گاز و بخار یا بارهایی که به شکل مایع، پودری و گرانولی بوده و امکان مواجهه با آنها وجود دارد بایستی به نحوی که امکان انتشار، نشت و ریزش مواد شیمیایی در هنگام بارگیری و تخلیه وجود نداشته باشد تخلیه و بارگیری شوند و در صورت لزوم از  لیفتراک و چرخ دستی های مناسب استفاده شود.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spcAft>
                <a:spcPts val="800"/>
              </a:spcAft>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همچنین در صورت ریختن یا نشت مواد شیمیایی در زمان بارگیری و تخلیه در کارگاه باید به سرعت با جاذب های مناسب جمع آوری شوند.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Low" rtl="1">
              <a:lnSpc>
                <a:spcPct val="150000"/>
              </a:lnSpc>
              <a:buNone/>
            </a:pPr>
            <a:endParaRPr lang="fa-IR" sz="2400"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8609081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rtl="1">
              <a:lnSpc>
                <a:spcPct val="160000"/>
              </a:lnSpc>
              <a:spcAft>
                <a:spcPts val="800"/>
              </a:spcAft>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به علاوه در صورت امکان تنفس یا بروز آسیب های پوستی و  غیره در اثر مواجهه با مواد شیمیایی در حین تخلیه و بارگیری بایستی وسایل حفاظت فردی مناسب در اختیار کارگران قرار گیرد.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60000"/>
              </a:lnSpc>
              <a:spcAft>
                <a:spcPts val="800"/>
              </a:spcAft>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در زمان بارگیری و تخلیه مواد شیمیایی اشتعال زا، باید کارکنان از استعمال دخانیات یا ایجاد جرقه منع گردند.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60000"/>
              </a:lnSpc>
              <a:spcAft>
                <a:spcPts val="800"/>
              </a:spcAft>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بارگیری و تخلیه ایمن ظروف و مخازن با رعایت معیارهای مرتبط به تجهیزات و سیستم های ایمن کاری کار  </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60000"/>
              </a:lnSpc>
              <a:spcAft>
                <a:spcPts val="800"/>
              </a:spcAft>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احتیاط های کافی در برابر رهایش اتفاقی، آتش سوزی، انفجار و واکنش دهی شیمیایی</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60000"/>
              </a:lnSpc>
              <a:spcAft>
                <a:spcPts val="800"/>
              </a:spcAft>
            </a:pPr>
            <a:r>
              <a:rPr lang="fa-IR" sz="22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احتیاط های کافی و روش های اجرایی برای نشت و رهایش مواد شیمیایی</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r" rtl="1">
              <a:lnSpc>
                <a:spcPct val="160000"/>
              </a:lnSpc>
              <a:buNone/>
            </a:pPr>
            <a:endParaRPr lang="fa-IR" sz="2200"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838200" y="365125"/>
            <a:ext cx="10515600" cy="1325563"/>
          </a:xfrm>
        </p:spPr>
        <p:txBody>
          <a:bodyPr>
            <a:normAutofit/>
          </a:bodyPr>
          <a:lstStyle/>
          <a:p>
            <a:pPr marL="342900" lvl="0" indent="-342900" algn="justLow" rtl="1">
              <a:lnSpc>
                <a:spcPct val="115000"/>
              </a:lnSpc>
            </a:pPr>
            <a:r>
              <a:rPr lang="fa-IR" sz="3600" b="1" spc="-20" dirty="0" smtClean="0">
                <a:solidFill>
                  <a:srgbClr val="0070C0"/>
                </a:solidFill>
                <a:effectLst/>
                <a:latin typeface="Calibri" panose="020F0502020204030204" pitchFamily="34" charset="0"/>
                <a:ea typeface="Calibri" panose="020F0502020204030204" pitchFamily="34" charset="0"/>
                <a:cs typeface="B Titr" panose="00000700000000000000" pitchFamily="2" charset="-78"/>
              </a:rPr>
              <a:t>7.اقدامات ایمنی برای بارگیری و تخلیه مواد شیمیایی</a:t>
            </a:r>
            <a:endParaRPr lang="fa-IR" sz="3600" dirty="0">
              <a:solidFill>
                <a:srgbClr val="0070C0"/>
              </a:solidFill>
              <a:cs typeface="B Titr" panose="00000700000000000000" pitchFamily="2" charset="-78"/>
            </a:endParaRPr>
          </a:p>
        </p:txBody>
      </p:sp>
    </p:spTree>
    <p:extLst>
      <p:ext uri="{BB962C8B-B14F-4D97-AF65-F5344CB8AC3E}">
        <p14:creationId xmlns:p14="http://schemas.microsoft.com/office/powerpoint/2010/main" val="19729522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6483"/>
            <a:ext cx="10515600" cy="1325563"/>
          </a:xfrm>
        </p:spPr>
        <p:txBody>
          <a:bodyPr>
            <a:normAutofit/>
          </a:bodyPr>
          <a:lstStyle/>
          <a:p>
            <a:pPr marL="342900" lvl="0" indent="-342900" algn="justLow" rtl="1">
              <a:lnSpc>
                <a:spcPct val="115000"/>
              </a:lnSpc>
            </a:pPr>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8.حمل </a:t>
            </a:r>
            <a:r>
              <a:rPr lang="fa-IR" sz="40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و نقل مواد و کالاهای شیمیایی در کارگاه و </a:t>
            </a:r>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انبار</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70991"/>
            <a:ext cx="10515600" cy="5167313"/>
          </a:xfrm>
        </p:spPr>
        <p:txBody>
          <a:bodyPr>
            <a:noAutofit/>
          </a:bodyPr>
          <a:lstStyle/>
          <a:p>
            <a:pPr algn="just" rtl="1">
              <a:lnSpc>
                <a:spcPct val="115000"/>
              </a:lnSpc>
              <a:spcAft>
                <a:spcPts val="800"/>
              </a:spcAft>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راهروهای محل حمل و نقل مواد شیمیایی باید عاری از هر گونه مواد و وسایل باشد.</a:t>
            </a: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800"/>
              </a:spcAft>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شرایط مرتبط با هر ماده شیمیایی خطرناک در زمان جابجایی رعایت گردد.</a:t>
            </a: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800"/>
              </a:spcAft>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ترجیحا از وسایل و امکانات مکانیزه و خودکار برای حمل و جابجایی مواد شیمیایی خطرناک استفاده شود ( مخصوصا برای مواد گروه 8).</a:t>
            </a: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800"/>
              </a:spcAft>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در صورت ضرورت حمل و جابجایی مواد شیمیایی خطرناک به صورت دستی وزن مجاز بار رعایت گردد.</a:t>
            </a: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800"/>
              </a:spcAft>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بسته هایی که برای حمل و جابجایی دستی مواد شیمیایی خطرناک مورد استفاده قرار می گیرند باید دارای دستگیره مناسب یا جای دست باشند.</a:t>
            </a: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800"/>
              </a:spcAft>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ظروفی که برای حمل و جابجایی مواد شیمیایی مورد استفاده قرار می گیرند باید دارای دسته ی مناسب باشند.</a:t>
            </a:r>
            <a:endParaRPr lang="en-US" sz="20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800"/>
              </a:spcAft>
            </a:pPr>
            <a:r>
              <a:rPr lang="fa-IR" sz="2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در صورت امکان تنفس یا بروز آسیب های پوستی و  غیره در اثر مواجهه با مواد شیمیایی در حین حمل و نقل و جابجایی بایستی وسایل حفاظت فردی مناسب در اختیار کارگران قرار گیرد</a:t>
            </a:r>
            <a:r>
              <a:rPr lang="fa-IR" sz="20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0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7723795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Low" rtl="1">
              <a:lnSpc>
                <a:spcPct val="150000"/>
              </a:lnSpc>
              <a:spcAft>
                <a:spcPts val="800"/>
              </a:spcAft>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در زمان ریختن یا نشت مواد شیمیایی در زمان حمل و نقل در کارگاه باید به سرعت با جاذب های مناسب جمع­آوری شوند.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indent="182880" algn="justLow" rtl="1">
              <a:lnSpc>
                <a:spcPct val="150000"/>
              </a:lnSpc>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مواد شیمیایی خطرناک باید مطابق با معیارهای مشخص شده توسط مقررات حمل و نقل کشور  (آیین‌نامه اجرایی حمل و نقل جاده‌ای مواد خطرناک (44870/ت 22029 ه مورخه 27/12/1380 هیات وزیران) حمل گردند به نحوی که  از ایمنی لازم برای کارگران و جامعه حصول اطمینان شود</a:t>
            </a:r>
            <a:r>
              <a:rPr lang="fa-IR" sz="2400"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400" dirty="0">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4" name="Title 1"/>
          <p:cNvSpPr>
            <a:spLocks noGrp="1"/>
          </p:cNvSpPr>
          <p:nvPr>
            <p:ph type="title"/>
          </p:nvPr>
        </p:nvSpPr>
        <p:spPr/>
        <p:txBody>
          <a:bodyPr>
            <a:normAutofit/>
          </a:bodyPr>
          <a:lstStyle/>
          <a:p>
            <a:pPr marL="342900" lvl="0" indent="-342900" algn="justLow" rtl="1">
              <a:lnSpc>
                <a:spcPct val="115000"/>
              </a:lnSpc>
            </a:pPr>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8.حمل </a:t>
            </a:r>
            <a:r>
              <a:rPr lang="fa-IR" sz="40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و نقل مواد و کالاهای شیمیایی در کارگاه و </a:t>
            </a:r>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انبار</a:t>
            </a:r>
            <a:endParaRPr lang="fa-IR" sz="4000" dirty="0">
              <a:solidFill>
                <a:srgbClr val="0070C0"/>
              </a:solidFill>
              <a:cs typeface="B Titr" panose="00000700000000000000" pitchFamily="2" charset="-78"/>
            </a:endParaRPr>
          </a:p>
        </p:txBody>
      </p:sp>
      <p:cxnSp>
        <p:nvCxnSpPr>
          <p:cNvPr id="5" name="Straight Connector 4"/>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0007278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7162"/>
            <a:ext cx="10515600" cy="1325563"/>
          </a:xfrm>
        </p:spPr>
        <p:txBody>
          <a:bodyPr>
            <a:normAutofit/>
          </a:bodyPr>
          <a:lstStyle/>
          <a:p>
            <a:pPr indent="182880" algn="r" rtl="1">
              <a:lnSpc>
                <a:spcPct val="115000"/>
              </a:lnSpc>
            </a:pPr>
            <a:r>
              <a:rPr lang="fa-IR" sz="3600"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این معیارها باید شامل تعیین موارد زیر باشد</a:t>
            </a:r>
            <a:r>
              <a:rPr lang="fa-IR" sz="3600"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a:t>
            </a:r>
            <a:endParaRPr lang="fa-IR" sz="36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690688"/>
            <a:ext cx="10515600" cy="5167312"/>
          </a:xfrm>
        </p:spPr>
        <p:txBody>
          <a:bodyPr anchor="ctr">
            <a:noAutofit/>
          </a:bodyPr>
          <a:lstStyle/>
          <a:p>
            <a:pPr marL="342900" lvl="0" indent="-342900" algn="just" rtl="1">
              <a:lnSpc>
                <a:spcPct val="115000"/>
              </a:lnSpc>
              <a:spcAft>
                <a:spcPts val="800"/>
              </a:spcAft>
              <a:buFont typeface="+mj-cs"/>
              <a:buAutoNum type="arabic1Minus" startAt="2"/>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ویژگی ها و کمیت مواد شیمیایی که قرار است حمل و نقل شوند.</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cs"/>
              <a:buAutoNum type="arabic1Minus" startAt="2"/>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ماهیت، یکپارچگی و حفاظت بسته ها و ظروف مورد استفاده در حمل و نقل از جمله خطوط لوله</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cs"/>
              <a:buAutoNum type="arabic1Minus" startAt="2"/>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مشخصات وسیله حمل کننده مواد شیمیایی</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cs"/>
              <a:buAutoNum type="arabic1Minus" startAt="2"/>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راهی که قرار است حمل مواد شیمیایی از آن مسیر انجام شود.</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cs"/>
              <a:buAutoNum type="arabic1Minus" startAt="2"/>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آموزش ها و صلاحیت های راننده و کارگران حمل و نقل مواد شیمیایی</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cs"/>
              <a:buAutoNum type="arabic1Minus" startAt="2"/>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رعایت الزمات برچسب زنی</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cs"/>
              <a:buAutoNum type="arabic1Minus" startAt="2"/>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بارگیری و تخلیه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ایمن</a:t>
            </a:r>
            <a:endParaRPr lang="en-US" sz="20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9993253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5400" dirty="0" smtClean="0">
                <a:solidFill>
                  <a:srgbClr val="0070C0"/>
                </a:solidFill>
                <a:cs typeface="B Titr" panose="00000700000000000000" pitchFamily="2" charset="-78"/>
              </a:rPr>
              <a:t>مقدمه</a:t>
            </a:r>
            <a:endParaRPr lang="en-US" sz="5400" dirty="0">
              <a:solidFill>
                <a:srgbClr val="0070C0"/>
              </a:solidFill>
              <a:cs typeface="B Titr" panose="00000700000000000000" pitchFamily="2" charset="-78"/>
            </a:endParaRPr>
          </a:p>
        </p:txBody>
      </p:sp>
      <p:sp>
        <p:nvSpPr>
          <p:cNvPr id="7" name="Content Placeholder 6"/>
          <p:cNvSpPr>
            <a:spLocks noGrp="1"/>
          </p:cNvSpPr>
          <p:nvPr>
            <p:ph idx="1"/>
          </p:nvPr>
        </p:nvSpPr>
        <p:spPr>
          <a:xfrm>
            <a:off x="765265" y="1867437"/>
            <a:ext cx="10515600" cy="4662152"/>
          </a:xfrm>
        </p:spPr>
        <p:txBody>
          <a:bodyPr anchor="ctr">
            <a:noAutofit/>
          </a:bodyPr>
          <a:lstStyle/>
          <a:p>
            <a:pPr marL="0" indent="0" algn="justLow" rtl="1">
              <a:lnSpc>
                <a:spcPct val="150000"/>
              </a:lnSpc>
              <a:buNone/>
            </a:pPr>
            <a:r>
              <a:rPr lang="fa-IR" sz="2600" dirty="0">
                <a:cs typeface="B Nazanin" panose="00000400000000000000" pitchFamily="2" charset="-78"/>
              </a:rPr>
              <a:t>به استناد بند 2 ماده 1 قانون تشکیلات و وظایف وزارت بهداشت، نظارت بر مواد شیمیایی و سموم بر عهده وزارت بهداشت میباشد. </a:t>
            </a:r>
            <a:endParaRPr lang="fa-IR" sz="2600" dirty="0" smtClean="0">
              <a:cs typeface="B Nazanin" panose="00000400000000000000" pitchFamily="2" charset="-78"/>
            </a:endParaRPr>
          </a:p>
          <a:p>
            <a:pPr marL="0" indent="0" algn="justLow" rtl="1">
              <a:lnSpc>
                <a:spcPct val="150000"/>
              </a:lnSpc>
              <a:buNone/>
            </a:pPr>
            <a:r>
              <a:rPr lang="fa-IR" sz="2600" dirty="0" smtClean="0">
                <a:cs typeface="B Nazanin" panose="00000400000000000000" pitchFamily="2" charset="-78"/>
              </a:rPr>
              <a:t>برنامه </a:t>
            </a:r>
            <a:r>
              <a:rPr lang="fa-IR" sz="2600" dirty="0">
                <a:cs typeface="B Nazanin" panose="00000400000000000000" pitchFamily="2" charset="-78"/>
              </a:rPr>
              <a:t>مدیریت حوادث شیمیایی در صنایع در سال 1393 تدوین و به دنبال آن یک سیستم ثبت و گزارش گیری برای حوادث شیمیایی صنایع طراحی شد.</a:t>
            </a:r>
          </a:p>
          <a:p>
            <a:pPr marL="0" indent="0" algn="justLow" rtl="1">
              <a:lnSpc>
                <a:spcPct val="150000"/>
              </a:lnSpc>
              <a:buNone/>
            </a:pPr>
            <a:r>
              <a:rPr lang="fa-IR" sz="2600" b="1" dirty="0">
                <a:solidFill>
                  <a:srgbClr val="0070C0"/>
                </a:solidFill>
                <a:cs typeface="B Nazanin" panose="00000400000000000000" pitchFamily="2" charset="-78"/>
              </a:rPr>
              <a:t>حدود وظايف بهداشت حرفه اي نيز در برنامه ابلاغ شده بطور خلاصه بشرح زير است:</a:t>
            </a:r>
          </a:p>
          <a:p>
            <a:pPr marL="0" indent="0" algn="justLow" rtl="1">
              <a:lnSpc>
                <a:spcPct val="150000"/>
              </a:lnSpc>
              <a:buNone/>
            </a:pPr>
            <a:r>
              <a:rPr lang="fa-IR" sz="2600" dirty="0">
                <a:cs typeface="B Nazanin" panose="00000400000000000000" pitchFamily="2" charset="-78"/>
              </a:rPr>
              <a:t>1- تامين سلامت شاغلين (بند ٢ ماده ١ قانون تشكيلات وزارت بهداشت)</a:t>
            </a:r>
          </a:p>
          <a:p>
            <a:pPr marL="0" indent="0" algn="justLow" rtl="1">
              <a:lnSpc>
                <a:spcPct val="150000"/>
              </a:lnSpc>
              <a:buNone/>
            </a:pPr>
            <a:r>
              <a:rPr lang="fa-IR" sz="2600" dirty="0">
                <a:cs typeface="B Nazanin" panose="00000400000000000000" pitchFamily="2" charset="-78"/>
              </a:rPr>
              <a:t>2- برنامه ريزي، كنترل، ارزشيابي و بازرسي در زمينه سلامت شاغلين (تبصره ١ ماده ٩٦ قانون كار) </a:t>
            </a:r>
            <a:endParaRPr lang="en-US" sz="2600"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5390951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7162"/>
            <a:ext cx="10515600" cy="1325563"/>
          </a:xfrm>
        </p:spPr>
        <p:txBody>
          <a:bodyPr>
            <a:normAutofit/>
          </a:bodyPr>
          <a:lstStyle/>
          <a:p>
            <a:pPr indent="182880" algn="r" rtl="1">
              <a:lnSpc>
                <a:spcPct val="115000"/>
              </a:lnSpc>
            </a:pPr>
            <a:r>
              <a:rPr lang="fa-IR" sz="3600"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این معیارها باید شامل تعیین موارد زیر باشد</a:t>
            </a:r>
            <a:r>
              <a:rPr lang="fa-IR" sz="3600"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a:t>
            </a:r>
            <a:endParaRPr lang="fa-IR" sz="36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690688"/>
            <a:ext cx="10515600" cy="5167312"/>
          </a:xfrm>
        </p:spPr>
        <p:txBody>
          <a:bodyPr anchor="ctr">
            <a:noAutofit/>
          </a:bodyPr>
          <a:lstStyle/>
          <a:p>
            <a:pPr marL="0" indent="0" algn="justLow" rtl="1">
              <a:lnSpc>
                <a:spcPct val="115000"/>
              </a:lnSpc>
              <a:spcAft>
                <a:spcPts val="800"/>
              </a:spcAft>
              <a:buNone/>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ذ-رعایت روش های اجرایی اضطراری در شرایط حوادثی مثل انفجار و آتش سوزی:</a:t>
            </a:r>
          </a:p>
          <a:p>
            <a:pPr marL="342900" lvl="0" indent="-342900" algn="justLow" rtl="1">
              <a:lnSpc>
                <a:spcPct val="115000"/>
              </a:lnSpc>
              <a:spcAft>
                <a:spcPts val="800"/>
              </a:spcAft>
              <a:buFont typeface="+mj-lt"/>
              <a:buAutoNum type="arabicPeriod"/>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معیارهای تدوین شده باید با الزامات بین المللی حمل و نقل همخوانی داشته باشد (مثل کد کالاهای خطرناک دریایی بین المللی و...)</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15000"/>
              </a:lnSpc>
              <a:spcAft>
                <a:spcPts val="800"/>
              </a:spcAft>
              <a:buFont typeface="+mj-lt"/>
              <a:buAutoNum type="arabicPeriod"/>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در تعریف معیارهای حمل و نقل مواد شیمیایی باید نه تنها سلامت کارگران را در نظر گرفت بلکه باید حفاظت از کلیه افرادی را که ممکن است در اثر حمل و نقل این مواد اثر بپذیرند در نظر داشت.</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indent="182880" algn="justLow" rtl="1">
              <a:lnSpc>
                <a:spcPct val="115000"/>
              </a:lnSpc>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در زمان جابجایی مواد اشتعال زا باید از استعمال دخانیات یا ایجاد جرقه اجتناب نمود.</a:t>
            </a:r>
            <a:endParaRPr lang="en-US" sz="24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15000"/>
              </a:lnSpc>
              <a:spcAft>
                <a:spcPts val="1200"/>
              </a:spcAft>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در صورت جابجایی های طولانی مواد شیمیایی باید مقررات حمل و نقل جاده ای مواد و کالاهای شیمیایی رعایت گردد.</a:t>
            </a:r>
            <a:endParaRPr lang="en-US" sz="2400" dirty="0">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15800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7559"/>
            <a:ext cx="10515600" cy="1325563"/>
          </a:xfrm>
        </p:spPr>
        <p:txBody>
          <a:bodyPr>
            <a:normAutofit/>
          </a:bodyPr>
          <a:lstStyle/>
          <a:p>
            <a:pPr marL="342900" lvl="0" indent="-342900" algn="justLow"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9. دفع </a:t>
            </a:r>
            <a:r>
              <a:rPr lang="fa-IR" sz="4000" b="1" spc="-20" dirty="0">
                <a:solidFill>
                  <a:srgbClr val="0070C0"/>
                </a:solidFill>
                <a:latin typeface="Calibri" panose="020F0502020204030204" pitchFamily="34" charset="0"/>
                <a:ea typeface="Calibri" panose="020F0502020204030204" pitchFamily="34" charset="0"/>
                <a:cs typeface="B Titr" panose="00000700000000000000" pitchFamily="2" charset="-78"/>
              </a:rPr>
              <a:t>مواد </a:t>
            </a: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شیمیایی</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lgn="justLow" rtl="1">
              <a:lnSpc>
                <a:spcPct val="115000"/>
              </a:lnSpc>
              <a:spcAft>
                <a:spcPts val="1200"/>
              </a:spcAft>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دفع مواد شیمیایی خطرناک مورد استفاده در فرآیندها باید طبق دستورالعمل دفع و امحاء مواد شیمیایی که از سوی مرکز سلامت محیط و کار تهیه و منتشر شده است صورت بگیرد. به صورت فهرست وار برخی از این استانداردها در زیرآمده است:</a:t>
            </a:r>
            <a:endParaRPr lang="en-US" sz="2400" dirty="0">
              <a:latin typeface="Times New Roman" panose="02020603050405020304" pitchFamily="18" charset="0"/>
              <a:ea typeface="Times New Roman" panose="02020603050405020304" pitchFamily="18" charset="0"/>
              <a:cs typeface="B Nazanin" panose="00000400000000000000" pitchFamily="2" charset="-78"/>
            </a:endParaRPr>
          </a:p>
          <a:p>
            <a:pPr marL="342900" lvl="0" indent="-342900" algn="justLow" rtl="1">
              <a:lnSpc>
                <a:spcPct val="115000"/>
              </a:lnSpc>
              <a:spcAft>
                <a:spcPts val="800"/>
              </a:spcAft>
              <a:buFont typeface="+mj-lt"/>
              <a:buAutoNum type="arabicPeriod"/>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دفع مواد شیمیایی و ریسک های مرتبط با آن باید در فرایند ارزیابی ریسک لحاظ شده باشند.</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15000"/>
              </a:lnSpc>
              <a:spcAft>
                <a:spcPts val="800"/>
              </a:spcAft>
              <a:buFont typeface="+mj-lt"/>
              <a:buAutoNum type="arabicPeriod"/>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مواد شیمیایی باید مطابق با الزامات زیست محیطی به گونه ای دفع شوند که خطری برای کارگران، جامعه و محیط زیست نداشته باشند.</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15000"/>
              </a:lnSpc>
              <a:spcAft>
                <a:spcPts val="800"/>
              </a:spcAft>
              <a:buFont typeface="+mj-lt"/>
              <a:buAutoNum type="arabicPeriod"/>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ظروف مواد شیمیایی که خالی شده اند اما ممکن است هنوز حاوی مقادیری مواد باقیمانده باشند باید مثل مواد خطرناک در نظر گرفته شوند.</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algn="justLow" rtl="1"/>
            <a:endParaRPr lang="fa-IR" sz="2400"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925208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5032375"/>
          </a:xfrm>
        </p:spPr>
        <p:txBody>
          <a:bodyPr>
            <a:noAutofit/>
          </a:bodyPr>
          <a:lstStyle/>
          <a:p>
            <a:pPr marL="0" lvl="0" indent="0" algn="just" rtl="1">
              <a:lnSpc>
                <a:spcPct val="15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4. معیارها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و الزاماتی که برای دفع مواد شیمیایی تدوین شده اند باید مطابق و سازگار با الزامات بین المللی بوده و موارد زیر را پوشش دهد: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spcAft>
                <a:spcPts val="800"/>
              </a:spcAft>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محصولات ضایعاتی باید بصورت ضایعات شناسایی شده، تولید کننده آنها و عناصر اصلی ضایعات شیمیایی مشخص باشند. عناصر اصلی باید از طریق تاریخچه محصولات شناسایی شود. در مواردی که درباره درجه خطرات شک وجود دارد، ضایعات باید با بالاترین درجه خطر در نظر گرفته شوند.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50000"/>
              </a:lnSpc>
              <a:spcAft>
                <a:spcPts val="800"/>
              </a:spcAft>
              <a:buFont typeface="+mj-cs"/>
              <a:buAutoNum type="arabic1Minus"/>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مخازن و ظروف خالی که از مواد خطرناک پاک نشده اند باید بسته بندی شده و برای دفع یا استفاده مجدد در مکان ایمن نگهداری شده و با آنها مثل ظروف پر خطر رفتار شده و الزامات برچسب زنی و سایر الزمات برای آنها اجرا و رعایت شود.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lnSpc>
                <a:spcPct val="150000"/>
              </a:lnSpc>
            </a:pPr>
            <a:endParaRPr lang="fa-IR" sz="2400"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p:txBody>
          <a:bodyPr>
            <a:normAutofit/>
          </a:bodyPr>
          <a:lstStyle/>
          <a:p>
            <a:pPr marL="342900" lvl="0" indent="-342900" algn="justLow"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9. دفع </a:t>
            </a:r>
            <a:r>
              <a:rPr lang="fa-IR" sz="4000" b="1" spc="-20" dirty="0">
                <a:solidFill>
                  <a:srgbClr val="0070C0"/>
                </a:solidFill>
                <a:latin typeface="Calibri" panose="020F0502020204030204" pitchFamily="34" charset="0"/>
                <a:ea typeface="Calibri" panose="020F0502020204030204" pitchFamily="34" charset="0"/>
                <a:cs typeface="B Titr" panose="00000700000000000000" pitchFamily="2" charset="-78"/>
              </a:rPr>
              <a:t>مواد </a:t>
            </a: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شیمیایی</a:t>
            </a:r>
            <a:endParaRPr lang="fa-IR" sz="4000" dirty="0">
              <a:solidFill>
                <a:srgbClr val="0070C0"/>
              </a:solidFill>
              <a:cs typeface="B Titr" panose="00000700000000000000" pitchFamily="2" charset="-78"/>
            </a:endParaRPr>
          </a:p>
        </p:txBody>
      </p:sp>
    </p:spTree>
    <p:extLst>
      <p:ext uri="{BB962C8B-B14F-4D97-AF65-F5344CB8AC3E}">
        <p14:creationId xmlns:p14="http://schemas.microsoft.com/office/powerpoint/2010/main" val="14253464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7388" y="1711233"/>
            <a:ext cx="10515600" cy="4950823"/>
          </a:xfrm>
        </p:spPr>
        <p:txBody>
          <a:bodyPr>
            <a:noAutofit/>
          </a:bodyPr>
          <a:lstStyle/>
          <a:p>
            <a:pPr marL="0" lvl="0" indent="0" algn="justLow" rtl="1">
              <a:lnSpc>
                <a:spcPct val="12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ت- مدفون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کردن ضایعات مواد شیمیایی خطرناک در زیر خاک ممنوع می باشد.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2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ث- مخلوط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کردن ضایعات مواد خطرناک با یکدیگر که امکان ایجاد فعل و انفعالات خطرناک باشند، ممنوع است.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2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ج- محل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نگهداری ضایعات مواد خطرناک باید در پست ترین قسمت محوطه شرکت و به صورت حوضچه باشد. کف و دیوار آن باید غیر قابل نفوذ و از مصالح یا موادی باشد که در برابر مواد شیمیایی مقاوم باشد.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2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ح- مخازن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ضایعات شیمیایی باید طوری طراحی و انتخاب شوند که حفاظت کافی کارگران در برابر خطرات شناسایی شده را فراهم آورند.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2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خ- تخلیه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جریانات، دفع ضایعات حمل و نقل و انتشار دود و مواد شیمیایی به محیط اطراف و اتمسفر باید بگونه ای انجام شود که ریسک های این کارها را به حداقل رسانده یا در صورت امکان حذف نماید. این فعالیت ها باید در انطباق با قوانین و الزامات زیست محیطی انجام شود.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20000"/>
              </a:lnSpc>
            </a:pPr>
            <a:endParaRPr lang="fa-IR" sz="2400" dirty="0">
              <a:cs typeface="B Nazanin" panose="00000400000000000000" pitchFamily="2" charset="-78"/>
            </a:endParaRPr>
          </a:p>
        </p:txBody>
      </p:sp>
      <p:sp>
        <p:nvSpPr>
          <p:cNvPr id="4" name="Title 1"/>
          <p:cNvSpPr>
            <a:spLocks noGrp="1"/>
          </p:cNvSpPr>
          <p:nvPr>
            <p:ph type="title"/>
          </p:nvPr>
        </p:nvSpPr>
        <p:spPr>
          <a:xfrm>
            <a:off x="838200" y="247559"/>
            <a:ext cx="10515600" cy="1325563"/>
          </a:xfrm>
        </p:spPr>
        <p:txBody>
          <a:bodyPr>
            <a:normAutofit/>
          </a:bodyPr>
          <a:lstStyle/>
          <a:p>
            <a:pPr marL="342900" lvl="0" indent="-342900" algn="justLow"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9. دفع </a:t>
            </a:r>
            <a:r>
              <a:rPr lang="fa-IR" sz="4000" b="1" spc="-20" dirty="0">
                <a:solidFill>
                  <a:srgbClr val="0070C0"/>
                </a:solidFill>
                <a:latin typeface="Calibri" panose="020F0502020204030204" pitchFamily="34" charset="0"/>
                <a:ea typeface="Calibri" panose="020F0502020204030204" pitchFamily="34" charset="0"/>
                <a:cs typeface="B Titr" panose="00000700000000000000" pitchFamily="2" charset="-78"/>
              </a:rPr>
              <a:t>مواد </a:t>
            </a: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شیمیایی</a:t>
            </a:r>
            <a:endParaRPr lang="fa-IR" sz="4000" dirty="0">
              <a:solidFill>
                <a:srgbClr val="0070C0"/>
              </a:solidFill>
              <a:cs typeface="B Titr" panose="00000700000000000000" pitchFamily="2" charset="-78"/>
            </a:endParaRPr>
          </a:p>
        </p:txBody>
      </p:sp>
      <p:cxnSp>
        <p:nvCxnSpPr>
          <p:cNvPr id="5" name="Straight Connector 4"/>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5841946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lvl="0" indent="0" algn="just" rtl="1">
              <a:lnSpc>
                <a:spcPct val="15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Yagut" panose="00000400000000000000" pitchFamily="2" charset="-78"/>
              </a:rPr>
              <a:t>د- مناطق </a:t>
            </a:r>
            <a:r>
              <a:rPr lang="fa-IR"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دفع و انبارش ضایعات باید مجزا از سایر مناطق باشد. فضای کافی باید برای نگهداری مخازن و ظروف ضایعاتی در نظر گرفته شود.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5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Yagut" panose="00000400000000000000" pitchFamily="2" charset="-78"/>
              </a:rPr>
              <a:t>ذ- تجهیزات </a:t>
            </a:r>
            <a:r>
              <a:rPr lang="fa-IR"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حفاظت فردی باید برای مقابله با خطرات شیمیایی در دفع مواد شیمیایی فراهم شود.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0" lvl="0" indent="0" algn="just" rtl="1">
              <a:lnSpc>
                <a:spcPct val="15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Yagut" panose="00000400000000000000" pitchFamily="2" charset="-78"/>
              </a:rPr>
              <a:t>ر- اگر </a:t>
            </a:r>
            <a:r>
              <a:rPr lang="fa-IR"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برای دفع ضایعات به صورت ایمن سایتی تأسیس نشده باشد، ضایعات خطرناک باید توسط پیمانکاران تخصصی مطابق با الزامات ملی دفع شوند. هنگامی که کارفرمایی ضایعاتی را (مثلا حلال های قابل اشتعال) توسط سوزاندن دفع می کند، این کار باید در محلی تحت کنترل و با داشتن یک سیستم کاری انجام شود.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r" rtl="1">
              <a:lnSpc>
                <a:spcPct val="150000"/>
              </a:lnSpc>
            </a:pPr>
            <a:endParaRPr lang="fa-IR" sz="2400" dirty="0"/>
          </a:p>
        </p:txBody>
      </p:sp>
      <p:sp>
        <p:nvSpPr>
          <p:cNvPr id="4" name="Title 1"/>
          <p:cNvSpPr>
            <a:spLocks noGrp="1"/>
          </p:cNvSpPr>
          <p:nvPr>
            <p:ph type="title"/>
          </p:nvPr>
        </p:nvSpPr>
        <p:spPr>
          <a:xfrm>
            <a:off x="838200" y="247559"/>
            <a:ext cx="10515600" cy="1325563"/>
          </a:xfrm>
        </p:spPr>
        <p:txBody>
          <a:bodyPr>
            <a:normAutofit/>
          </a:bodyPr>
          <a:lstStyle/>
          <a:p>
            <a:pPr marL="342900" lvl="0" indent="-342900" algn="justLow"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9. دفع </a:t>
            </a:r>
            <a:r>
              <a:rPr lang="fa-IR" sz="4000" b="1" spc="-20" dirty="0">
                <a:solidFill>
                  <a:srgbClr val="0070C0"/>
                </a:solidFill>
                <a:latin typeface="Calibri" panose="020F0502020204030204" pitchFamily="34" charset="0"/>
                <a:ea typeface="Calibri" panose="020F0502020204030204" pitchFamily="34" charset="0"/>
                <a:cs typeface="B Titr" panose="00000700000000000000" pitchFamily="2" charset="-78"/>
              </a:rPr>
              <a:t>مواد </a:t>
            </a: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شیمیایی</a:t>
            </a:r>
            <a:endParaRPr lang="fa-IR" sz="4000" dirty="0">
              <a:solidFill>
                <a:srgbClr val="0070C0"/>
              </a:solidFill>
              <a:cs typeface="B Titr" panose="00000700000000000000" pitchFamily="2" charset="-78"/>
            </a:endParaRPr>
          </a:p>
        </p:txBody>
      </p:sp>
      <p:cxnSp>
        <p:nvCxnSpPr>
          <p:cNvPr id="5" name="Straight Connector 4"/>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0510213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3685"/>
            <a:ext cx="10515600" cy="1325563"/>
          </a:xfrm>
        </p:spPr>
        <p:txBody>
          <a:bodyPr>
            <a:normAutofit/>
          </a:bodyPr>
          <a:lstStyle/>
          <a:p>
            <a:pPr marL="342900" lvl="0" indent="-342900" algn="r"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10.استفاده </a:t>
            </a:r>
            <a:r>
              <a:rPr lang="fa-IR" sz="4000" b="1" spc="-20" dirty="0">
                <a:solidFill>
                  <a:srgbClr val="0070C0"/>
                </a:solidFill>
                <a:latin typeface="Calibri" panose="020F0502020204030204" pitchFamily="34" charset="0"/>
                <a:ea typeface="Calibri" panose="020F0502020204030204" pitchFamily="34" charset="0"/>
                <a:cs typeface="B Titr" panose="00000700000000000000" pitchFamily="2" charset="-78"/>
              </a:rPr>
              <a:t>از وسایل حفاظت فردی </a:t>
            </a: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مناسب</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956253"/>
            <a:ext cx="10515600" cy="4351338"/>
          </a:xfrm>
        </p:spPr>
        <p:txBody>
          <a:bodyPr>
            <a:normAutofit/>
          </a:bodyPr>
          <a:lstStyle/>
          <a:p>
            <a:pPr marL="0" indent="0" algn="justLow" rtl="1">
              <a:lnSpc>
                <a:spcPct val="150000"/>
              </a:lnSpc>
              <a:spcAft>
                <a:spcPts val="800"/>
              </a:spcAft>
              <a:buNone/>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تجهیزات حفاظت فردی مناسب باید برای افراد در مواجهه فراهم شود تا خطر حذف شده یا تا حد غیر قابل آسیب رسان کاهش پیدا نماید. لذا علاوه بر اقدامات کنترلی اساسی شامل اقدامات حذف، فنی مهندسی، مدیریتی و غیره بایستی وسایل حفاظت فردی مناسب با شرایط شامل ماسک، رسپیراتور، دستکش، لباس، عینک و دیگر وسایل لازم برای صیانت شاغلین در اختیار آنان قرار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گیرد و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نحوه صحیح استفاده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از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این وسایل به کارگران آموزش داده شود.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Low" rtl="1">
              <a:lnSpc>
                <a:spcPct val="150000"/>
              </a:lnSpc>
              <a:buNone/>
            </a:pPr>
            <a:endParaRPr lang="fa-IR" sz="2400"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7079513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7700"/>
            <a:ext cx="10515600" cy="1325563"/>
          </a:xfrm>
        </p:spPr>
        <p:txBody>
          <a:bodyPr>
            <a:normAutofit/>
          </a:bodyPr>
          <a:lstStyle/>
          <a:p>
            <a:pPr marL="342900" lvl="0" indent="-342900" algn="r"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11. آموزش</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28800"/>
            <a:ext cx="10515600" cy="4833257"/>
          </a:xfrm>
        </p:spPr>
        <p:txBody>
          <a:bodyPr>
            <a:normAutofit fontScale="77500" lnSpcReduction="20000"/>
          </a:bodyPr>
          <a:lstStyle/>
          <a:p>
            <a:pPr marL="272415" indent="0" algn="just" rtl="1">
              <a:lnSpc>
                <a:spcPct val="115000"/>
              </a:lnSpc>
              <a:spcAft>
                <a:spcPts val="800"/>
              </a:spcAft>
              <a:buNone/>
            </a:pPr>
            <a:r>
              <a:rPr lang="ar-SA" spc="-20" dirty="0">
                <a:solidFill>
                  <a:srgbClr val="000000"/>
                </a:solidFill>
                <a:latin typeface="Calibri" panose="020F0502020204030204" pitchFamily="34" charset="0"/>
                <a:ea typeface="Calibri" panose="020F0502020204030204" pitchFamily="34" charset="0"/>
                <a:cs typeface="B Titr" panose="00000700000000000000" pitchFamily="2" charset="-78"/>
              </a:rPr>
              <a:t>آموزش ها باید حسب مورد و نیاز به کارکنان مرتبط داده شود که عمدتا شامل: </a:t>
            </a:r>
            <a:endParaRPr lang="en-US" sz="2400" dirty="0">
              <a:latin typeface="Calibri" panose="020F0502020204030204" pitchFamily="34" charset="0"/>
              <a:ea typeface="Calibri" panose="020F0502020204030204" pitchFamily="34" charset="0"/>
              <a:cs typeface="B Titr" panose="00000700000000000000" pitchFamily="2" charset="-78"/>
            </a:endParaRPr>
          </a:p>
          <a:p>
            <a:pPr marL="342900" lvl="0" indent="-342900" algn="just" rtl="1">
              <a:lnSpc>
                <a:spcPct val="115000"/>
              </a:lnSpc>
              <a:buFont typeface="+mj-cs"/>
              <a:buAutoNum type="arabic1Minus"/>
            </a:pP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آشنایی با نحوه ی استفاده از برچسب ها و </a:t>
            </a:r>
            <a:r>
              <a:rPr lang="en-US" spc="-20" dirty="0">
                <a:solidFill>
                  <a:srgbClr val="000000"/>
                </a:solidFill>
                <a:latin typeface="Calibri" panose="020F0502020204030204" pitchFamily="34" charset="0"/>
                <a:ea typeface="Calibri" panose="020F0502020204030204" pitchFamily="34" charset="0"/>
                <a:cs typeface="B Nazanin" panose="00000400000000000000" pitchFamily="2" charset="-78"/>
              </a:rPr>
              <a:t>SDS</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ها</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buFont typeface="+mj-cs"/>
              <a:buAutoNum type="arabic1Minus"/>
            </a:pP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نحوه کار ایمن </a:t>
            </a:r>
            <a:r>
              <a:rPr lang="ar-SA"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با</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ar-SA"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مواد </a:t>
            </a: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شیمیایی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buFont typeface="+mj-cs"/>
              <a:buAutoNum type="arabic1Minus"/>
            </a:pP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نحوه صحیح انبارش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buFont typeface="+mj-cs"/>
              <a:buAutoNum type="arabic1Minus"/>
            </a:pP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آشنایی با جداسازی مواد خطرناک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buFont typeface="+mj-cs"/>
              <a:buAutoNum type="arabic1Minus"/>
            </a:pP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نحوه صحیح تخلیه، بارگیری وحمل و نقل مواد و کالاهای شیمیایی خطرناک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buFont typeface="+mj-cs"/>
              <a:buAutoNum type="arabic1Minus"/>
            </a:pP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نحوه صحیح نگهداری ایمن مواد و کالاهای خطرناک شیمیایی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buFont typeface="+mj-cs"/>
              <a:buAutoNum type="arabic1Minus"/>
            </a:pP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اقدامات لازم بری تمیز کردن و جمع آوری مواد شیمیایی ریخته شده روی سطوح</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buFont typeface="+mj-cs"/>
              <a:buAutoNum type="arabic1Minus"/>
            </a:pP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استفاده صحیح از وسایل حفاظت فردی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cs"/>
              <a:buAutoNum type="arabic1Minus"/>
            </a:pPr>
            <a:r>
              <a:rPr lang="ar-SA" spc="-20" dirty="0">
                <a:solidFill>
                  <a:srgbClr val="000000"/>
                </a:solidFill>
                <a:latin typeface="Calibri" panose="020F0502020204030204" pitchFamily="34" charset="0"/>
                <a:ea typeface="Calibri" panose="020F0502020204030204" pitchFamily="34" charset="0"/>
                <a:cs typeface="B Nazanin" panose="00000400000000000000" pitchFamily="2" charset="-78"/>
              </a:rPr>
              <a:t>سایر مباحث مورد نیاز در زمینه ایمنی شیمیایی که کارگران باید با آن آشنایی داشته باشند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endParaRPr lang="fa-IR"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371023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algn="r"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12. سیستم </a:t>
            </a:r>
            <a:r>
              <a:rPr lang="fa-IR" sz="4000" b="1" spc="-20" dirty="0">
                <a:solidFill>
                  <a:srgbClr val="0070C0"/>
                </a:solidFill>
                <a:latin typeface="Calibri" panose="020F0502020204030204" pitchFamily="34" charset="0"/>
                <a:ea typeface="Calibri" panose="020F0502020204030204" pitchFamily="34" charset="0"/>
                <a:cs typeface="B Titr" panose="00000700000000000000" pitchFamily="2" charset="-78"/>
              </a:rPr>
              <a:t>اطفاء </a:t>
            </a: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حریق</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25624"/>
            <a:ext cx="10515600" cy="5032376"/>
          </a:xfrm>
        </p:spPr>
        <p:txBody>
          <a:bodyPr anchor="t">
            <a:normAutofit lnSpcReduction="10000"/>
          </a:bodyPr>
          <a:lstStyle/>
          <a:p>
            <a:pPr indent="0" algn="just" rtl="1">
              <a:lnSpc>
                <a:spcPct val="150000"/>
              </a:lnSpc>
              <a:spcAft>
                <a:spcPts val="1200"/>
              </a:spcAft>
              <a:buNone/>
            </a:pPr>
            <a:r>
              <a:rPr lang="fa-IR"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سیستم اطفاء </a:t>
            </a:r>
            <a:r>
              <a:rPr lang="fa-IR"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حریق شامل خاموش </a:t>
            </a:r>
            <a:r>
              <a:rPr lang="fa-IR"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کننده ها، سیستم های هشدار دهنده نظیر </a:t>
            </a:r>
            <a:r>
              <a:rPr lang="fa-IR"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دتکتورها </a:t>
            </a:r>
            <a:r>
              <a:rPr lang="fa-IR"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و آلارم ها مناسب با نوع کارگاه می باشد. الزامات مربوط به نحوه ایمن خاموش کردن آتش ناشی از ماده شیمیایی باید آموزش داده شود</a:t>
            </a:r>
            <a:r>
              <a:rPr lang="fa-IR"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a:t>
            </a:r>
          </a:p>
          <a:p>
            <a:pPr indent="0" algn="just" rtl="1">
              <a:lnSpc>
                <a:spcPct val="150000"/>
              </a:lnSpc>
              <a:spcAft>
                <a:spcPts val="1200"/>
              </a:spcAft>
              <a:buNone/>
            </a:pPr>
            <a:r>
              <a:rPr lang="fa-IR" sz="2400" b="1" spc="-20" dirty="0" smtClean="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 </a:t>
            </a:r>
            <a:r>
              <a:rPr lang="fa-IR" sz="2400" b="1" spc="-20"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حداقل اطلاعاتی که باید در این بخش در نظر گرفته شوند عبارتند از: </a:t>
            </a:r>
            <a:endParaRPr lang="fa-IR" sz="2400" b="1" spc="-20" dirty="0" smtClean="0">
              <a:solidFill>
                <a:srgbClr val="0070C0"/>
              </a:solidFill>
              <a:latin typeface="Times New Roman" panose="02020603050405020304" pitchFamily="18" charset="0"/>
              <a:ea typeface="Times New Roman" panose="02020603050405020304" pitchFamily="18" charset="0"/>
              <a:cs typeface="B Nazanin" panose="00000400000000000000" pitchFamily="2" charset="-78"/>
            </a:endParaRPr>
          </a:p>
          <a:p>
            <a:pPr indent="0" algn="just" rtl="1">
              <a:lnSpc>
                <a:spcPct val="150000"/>
              </a:lnSpc>
              <a:spcAft>
                <a:spcPts val="1200"/>
              </a:spcAft>
              <a:buNone/>
            </a:pPr>
            <a:r>
              <a:rPr lang="fa-IR"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ماده </a:t>
            </a:r>
            <a:r>
              <a:rPr lang="fa-IR"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اطفایی مناسب</a:t>
            </a:r>
            <a:r>
              <a:rPr lang="fa-IR"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خطرات خاص حین </a:t>
            </a:r>
            <a:r>
              <a:rPr lang="fa-IR"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اطفای حریق و اقدامات و تجهیزات حفاظتی برای آتش­نشانان می باشند. همچنین دانش و مهارت مورد نیاز در استفاده از این وسایل باید </a:t>
            </a:r>
            <a:r>
              <a:rPr lang="fa-IR"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مدنظر </a:t>
            </a:r>
            <a:r>
              <a:rPr lang="fa-IR"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باشد</a:t>
            </a:r>
            <a:r>
              <a:rPr lang="fa-IR"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a:t>
            </a:r>
            <a:endParaRPr lang="en-US" dirty="0">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8158010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5308"/>
            <a:ext cx="10515600" cy="1325563"/>
          </a:xfrm>
        </p:spPr>
        <p:txBody>
          <a:bodyPr>
            <a:normAutofit/>
          </a:bodyPr>
          <a:lstStyle/>
          <a:p>
            <a:pPr marL="342900" lvl="0" indent="-342900" algn="r"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13. مسئولیت </a:t>
            </a:r>
            <a:r>
              <a:rPr lang="fa-IR" sz="4000" b="1" spc="-20" dirty="0">
                <a:solidFill>
                  <a:srgbClr val="0070C0"/>
                </a:solidFill>
                <a:latin typeface="Calibri" panose="020F0502020204030204" pitchFamily="34" charset="0"/>
                <a:ea typeface="Calibri" panose="020F0502020204030204" pitchFamily="34" charset="0"/>
                <a:cs typeface="B Titr" panose="00000700000000000000" pitchFamily="2" charset="-78"/>
              </a:rPr>
              <a:t>های </a:t>
            </a: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کارفرما</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407612"/>
            <a:ext cx="10515600" cy="5332821"/>
          </a:xfrm>
        </p:spPr>
        <p:txBody>
          <a:bodyPr>
            <a:noAutofit/>
          </a:bodyPr>
          <a:lstStyle/>
          <a:p>
            <a:pPr indent="0" algn="justLow" rtl="1">
              <a:lnSpc>
                <a:spcPct val="150000"/>
              </a:lnSpc>
              <a:spcAft>
                <a:spcPts val="1200"/>
              </a:spcAft>
              <a:buNone/>
            </a:pPr>
            <a:r>
              <a:rPr lang="fa-IR" sz="2400" spc="-20" dirty="0">
                <a:solidFill>
                  <a:srgbClr val="000000"/>
                </a:solidFill>
                <a:latin typeface="Times New Roman" panose="02020603050405020304" pitchFamily="18" charset="0"/>
                <a:ea typeface="Times New Roman" panose="02020603050405020304" pitchFamily="18" charset="0"/>
                <a:cs typeface="B Titr" panose="00000700000000000000" pitchFamily="2" charset="-78"/>
              </a:rPr>
              <a:t>کارفرما باید:</a:t>
            </a:r>
            <a:endParaRPr lang="en-US" sz="2400" dirty="0">
              <a:latin typeface="Times New Roman" panose="02020603050405020304" pitchFamily="18" charset="0"/>
              <a:ea typeface="Times New Roman" panose="02020603050405020304" pitchFamily="18" charset="0"/>
              <a:cs typeface="B Titr" panose="00000700000000000000" pitchFamily="2" charset="-78"/>
            </a:endParaRPr>
          </a:p>
          <a:p>
            <a:pPr algn="justLow" rtl="1">
              <a:lnSpc>
                <a:spcPct val="150000"/>
              </a:lnSpc>
              <a:spcAft>
                <a:spcPts val="800"/>
              </a:spcAft>
              <a:buFont typeface="Wingdings" panose="05000000000000000000" pitchFamily="2" charset="2"/>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کارکنان را در زمینه­های مرتبط با مخاطرات موجود در کارگاه شامل مخاطرات ایمنی و حوادث آموزش کافی دهد. این امر می تواند از طریق کارشناس بهداشت حرفه ای مشغول در آن کارگاه اتفاق بیفتد.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spcAft>
                <a:spcPts val="800"/>
              </a:spcAft>
              <a:buFont typeface="Wingdings" panose="05000000000000000000" pitchFamily="2" charset="2"/>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کارگران باید در مورد شرایط و ضوابط انبارش و جابجایی اطلاعات لازم را باید داشته باشند.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spcAft>
                <a:spcPts val="800"/>
              </a:spcAft>
              <a:buFont typeface="Wingdings" panose="05000000000000000000" pitchFamily="2" charset="2"/>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ریسک  های غیرقابل پذیرش کارگاه را از طریق حذف عامل خطر، کنترل های مهندسی، مدیریتی، وسایل حفاظت فردی و غیره به حداقل برساند.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spcAft>
                <a:spcPts val="800"/>
              </a:spcAft>
              <a:buFont typeface="Wingdings" panose="05000000000000000000" pitchFamily="2" charset="2"/>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رعایت ممنوعیت خوردن و آشامیدن، آدامس جویدن و سیگار کشیدن در محیط های آلوده الزامی است</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692331" y="1368424"/>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01571535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5308"/>
            <a:ext cx="10515600" cy="1325563"/>
          </a:xfrm>
        </p:spPr>
        <p:txBody>
          <a:bodyPr>
            <a:normAutofit/>
          </a:bodyPr>
          <a:lstStyle/>
          <a:p>
            <a:pPr marL="342900" lvl="0" indent="-342900" algn="r" rtl="1">
              <a:lnSpc>
                <a:spcPct val="115000"/>
              </a:lnSpc>
            </a:pP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13. مسئولیت </a:t>
            </a:r>
            <a:r>
              <a:rPr lang="fa-IR" sz="4000" b="1" spc="-20" dirty="0">
                <a:solidFill>
                  <a:srgbClr val="0070C0"/>
                </a:solidFill>
                <a:latin typeface="Calibri" panose="020F0502020204030204" pitchFamily="34" charset="0"/>
                <a:ea typeface="Calibri" panose="020F0502020204030204" pitchFamily="34" charset="0"/>
                <a:cs typeface="B Titr" panose="00000700000000000000" pitchFamily="2" charset="-78"/>
              </a:rPr>
              <a:t>های </a:t>
            </a:r>
            <a:r>
              <a:rPr lang="fa-IR" sz="4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کارفرما</a:t>
            </a:r>
            <a:endParaRPr lang="fa-IR" sz="4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407612"/>
            <a:ext cx="10515600" cy="5332821"/>
          </a:xfrm>
        </p:spPr>
        <p:txBody>
          <a:bodyPr>
            <a:noAutofit/>
          </a:bodyPr>
          <a:lstStyle/>
          <a:p>
            <a:pPr indent="0" algn="justLow" rtl="1">
              <a:lnSpc>
                <a:spcPct val="150000"/>
              </a:lnSpc>
              <a:spcAft>
                <a:spcPts val="1200"/>
              </a:spcAft>
              <a:buNone/>
            </a:pPr>
            <a:r>
              <a:rPr lang="fa-IR" sz="2400" spc="-20" dirty="0">
                <a:solidFill>
                  <a:srgbClr val="000000"/>
                </a:solidFill>
                <a:latin typeface="Times New Roman" panose="02020603050405020304" pitchFamily="18" charset="0"/>
                <a:ea typeface="Times New Roman" panose="02020603050405020304" pitchFamily="18" charset="0"/>
                <a:cs typeface="B Titr" panose="00000700000000000000" pitchFamily="2" charset="-78"/>
              </a:rPr>
              <a:t>کارفرما باید:</a:t>
            </a:r>
            <a:endParaRPr lang="en-US" sz="2400" dirty="0">
              <a:latin typeface="Times New Roman" panose="02020603050405020304" pitchFamily="18" charset="0"/>
              <a:ea typeface="Times New Roman" panose="02020603050405020304" pitchFamily="18" charset="0"/>
              <a:cs typeface="B Titr" panose="00000700000000000000" pitchFamily="2" charset="-78"/>
            </a:endParaRPr>
          </a:p>
          <a:p>
            <a:pPr lvl="0" algn="justLow" rtl="1">
              <a:lnSpc>
                <a:spcPct val="150000"/>
              </a:lnSpc>
              <a:spcAft>
                <a:spcPts val="800"/>
              </a:spcAft>
              <a:buFont typeface="Wingdings" panose="05000000000000000000" pitchFamily="2" charset="2"/>
              <a:buChar char="§"/>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تاسیسات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کافی برای شستشو، تعویض و نگهداری لباس ها را تامین کند.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50000"/>
              </a:lnSpc>
              <a:spcAft>
                <a:spcPts val="800"/>
              </a:spcAft>
              <a:buFont typeface="Wingdings" panose="05000000000000000000" pitchFamily="2" charset="2"/>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در مکان های آلوده علایم و تابلوهای راهنما و هشدار نصب کند.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50000"/>
              </a:lnSpc>
              <a:spcAft>
                <a:spcPts val="800"/>
              </a:spcAft>
              <a:buFont typeface="Wingdings" panose="05000000000000000000" pitchFamily="2" charset="2"/>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امکانات لازم برای مقابله با شرایط اضطراری احتمالی را فراهم کند.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50000"/>
              </a:lnSpc>
              <a:spcAft>
                <a:spcPts val="800"/>
              </a:spcAft>
              <a:buFont typeface="Wingdings" panose="05000000000000000000" pitchFamily="2" charset="2"/>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اقدامات کنترلی لازم برای مواد شیمیایی قابل اشتعال، به شکل خطرناک واکنش دهنده و منفجره</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endParaRPr lang="fa-IR" sz="2400" dirty="0">
              <a:cs typeface="B Nazanin" panose="00000400000000000000" pitchFamily="2" charset="-78"/>
            </a:endParaRPr>
          </a:p>
        </p:txBody>
      </p:sp>
      <p:cxnSp>
        <p:nvCxnSpPr>
          <p:cNvPr id="4" name="Straight Connector 3"/>
          <p:cNvCxnSpPr/>
          <p:nvPr/>
        </p:nvCxnSpPr>
        <p:spPr>
          <a:xfrm flipH="1" flipV="1">
            <a:off x="692331" y="1368424"/>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3799871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5400" dirty="0" smtClean="0">
                <a:solidFill>
                  <a:srgbClr val="0070C0"/>
                </a:solidFill>
                <a:cs typeface="B Titr" panose="00000700000000000000" pitchFamily="2" charset="-78"/>
              </a:rPr>
              <a:t>مقدمه</a:t>
            </a:r>
            <a:endParaRPr lang="en-US" sz="5400" dirty="0">
              <a:solidFill>
                <a:srgbClr val="0070C0"/>
              </a:solidFill>
              <a:cs typeface="B Titr" panose="00000700000000000000" pitchFamily="2" charset="-78"/>
            </a:endParaRPr>
          </a:p>
        </p:txBody>
      </p:sp>
      <p:sp>
        <p:nvSpPr>
          <p:cNvPr id="7" name="Content Placeholder 6"/>
          <p:cNvSpPr>
            <a:spLocks noGrp="1"/>
          </p:cNvSpPr>
          <p:nvPr>
            <p:ph idx="1"/>
          </p:nvPr>
        </p:nvSpPr>
        <p:spPr>
          <a:xfrm>
            <a:off x="765265" y="1867437"/>
            <a:ext cx="10515600" cy="4662152"/>
          </a:xfrm>
        </p:spPr>
        <p:txBody>
          <a:bodyPr anchor="ctr">
            <a:noAutofit/>
          </a:bodyPr>
          <a:lstStyle/>
          <a:p>
            <a:pPr marL="0" indent="0" algn="justLow" rtl="1">
              <a:lnSpc>
                <a:spcPct val="150000"/>
              </a:lnSpc>
              <a:buNone/>
            </a:pPr>
            <a:r>
              <a:rPr lang="fa-IR" sz="2400" b="1" dirty="0">
                <a:solidFill>
                  <a:srgbClr val="0070C0"/>
                </a:solidFill>
                <a:cs typeface="B Nazanin" panose="00000400000000000000" pitchFamily="2" charset="-78"/>
              </a:rPr>
              <a:t>حدود وظايف بهداشت حرفه اي نيز در برنامه ابلاغ شده بطور خلاصه بشرح زير است:</a:t>
            </a:r>
          </a:p>
          <a:p>
            <a:pPr marL="0" indent="0" algn="justLow" rtl="1">
              <a:lnSpc>
                <a:spcPct val="150000"/>
              </a:lnSpc>
              <a:buNone/>
            </a:pPr>
            <a:r>
              <a:rPr lang="fa-IR" sz="2400" dirty="0">
                <a:cs typeface="B Nazanin" panose="00000400000000000000" pitchFamily="2" charset="-78"/>
              </a:rPr>
              <a:t>3- بازرسي بصورت مستمر  (تبصره ٢ ماده ٩٦ ق .ك)</a:t>
            </a:r>
          </a:p>
          <a:p>
            <a:pPr marL="0" indent="0" algn="justLow" rtl="1">
              <a:lnSpc>
                <a:spcPct val="150000"/>
              </a:lnSpc>
              <a:buNone/>
            </a:pPr>
            <a:r>
              <a:rPr lang="fa-IR" sz="2400" dirty="0">
                <a:cs typeface="B Nazanin" panose="00000400000000000000" pitchFamily="2" charset="-78"/>
              </a:rPr>
              <a:t>4- تشخيص شرايط خطرناك و احتمال وقوع حادثه و اطلاع به كار فرما و مراجع ذيصلاح براي پيشگيري و استفاده از ظرفيتهاي قانوني لازم ( ماده ١٠٥ قانون كار)</a:t>
            </a:r>
          </a:p>
          <a:p>
            <a:pPr marL="0" indent="0" algn="justLow" rtl="1">
              <a:lnSpc>
                <a:spcPct val="150000"/>
              </a:lnSpc>
              <a:buNone/>
            </a:pPr>
            <a:r>
              <a:rPr lang="fa-IR" sz="2400" dirty="0">
                <a:cs typeface="B Nazanin" panose="00000400000000000000" pitchFamily="2" charset="-78"/>
              </a:rPr>
              <a:t>5- تذكر اشكالات و معايب و نواقص به كارفرما براي پيشگيري (تبصره ٢ ماده ٩٦ قانون كار)</a:t>
            </a:r>
          </a:p>
          <a:p>
            <a:pPr marL="0" indent="0" algn="justLow" rtl="1">
              <a:lnSpc>
                <a:spcPct val="150000"/>
              </a:lnSpc>
              <a:buNone/>
            </a:pPr>
            <a:r>
              <a:rPr lang="fa-IR" sz="2400" dirty="0">
                <a:cs typeface="B Nazanin" panose="00000400000000000000" pitchFamily="2" charset="-78"/>
              </a:rPr>
              <a:t>6- در صورت نتيجه نگرفتن از موارد مورد اشاره تقاضاي تعقيب كارفرماي متخلف/ مستنكف در مراجع صالح (تبصره ٢ ماده ٩٦ ق. ك)</a:t>
            </a:r>
            <a:endParaRPr lang="en-US" sz="2400"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5572395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algn="justLow" rtl="1">
              <a:lnSpc>
                <a:spcPct val="115000"/>
              </a:lnSpc>
            </a:pPr>
            <a:r>
              <a:rPr lang="fa-IR" sz="36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14.آموزش </a:t>
            </a:r>
            <a:r>
              <a:rPr lang="fa-IR" sz="3600" b="1" spc="-20" dirty="0">
                <a:solidFill>
                  <a:srgbClr val="0070C0"/>
                </a:solidFill>
                <a:latin typeface="Calibri" panose="020F0502020204030204" pitchFamily="34" charset="0"/>
                <a:ea typeface="Calibri" panose="020F0502020204030204" pitchFamily="34" charset="0"/>
                <a:cs typeface="B Titr" panose="00000700000000000000" pitchFamily="2" charset="-78"/>
              </a:rPr>
              <a:t>های بهداشت حرفه </a:t>
            </a:r>
            <a:r>
              <a:rPr lang="fa-IR" sz="36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ای</a:t>
            </a:r>
            <a:endParaRPr lang="fa-IR"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indent="228600" algn="just" rtl="1">
              <a:lnSpc>
                <a:spcPct val="150000"/>
              </a:lnSpc>
              <a:spcAft>
                <a:spcPts val="800"/>
              </a:spcAft>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مسئول بهداشت حرفه ای کارگاه باید به عنوان نماینده کارفرما برای اجرا و پیاده سازی کلیه استانداردها و معیارهای ایمنی و بهداشتی مورد اشاره در این چک لیست در زمینه ایمنی شیمیایی، باید </a:t>
            </a:r>
            <a:r>
              <a:rPr lang="fa-IR"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آ</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موزش های لازم را فرا گرفته و اشراف کامل برای اجرای آن در محیط کار داشته باشد.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272415" indent="184785" algn="just" rtl="1">
              <a:lnSpc>
                <a:spcPct val="150000"/>
              </a:lnSpc>
              <a:spcAft>
                <a:spcPts val="800"/>
              </a:spcAft>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مسئولیت تأمین کلیه امکانات و وسایلی که در این چک لیست در زمینه ایمنی شیمیایی عنوان شده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و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ارائه آموزش به کارکنان، کارگران و کارشناسان بهداشت حرفه ای شاغل در صنایع مطابق ماده 91 قانون کار بر عهده کارفرما بوده و کارشناس بهداشت حرفه ای بازرس با همکاری کارشناس بهداشت حرفه ای صنعت وظیفه دارند این تکالیف را به کارفرمایان تفهیم نمایند.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endParaRPr lang="fa-IR" sz="2400" dirty="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2174462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265" y="385671"/>
            <a:ext cx="10515600" cy="1325563"/>
          </a:xfrm>
        </p:spPr>
        <p:txBody>
          <a:bodyPr>
            <a:normAutofit fontScale="90000"/>
          </a:bodyPr>
          <a:lstStyle/>
          <a:p>
            <a:pPr marL="342900" lvl="0" indent="-342900" algn="r" rtl="1">
              <a:lnSpc>
                <a:spcPct val="115000"/>
              </a:lnSpc>
            </a:pPr>
            <a:r>
              <a:rPr lang="fa-IR" sz="36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15. بررسی </a:t>
            </a:r>
            <a:r>
              <a:rPr lang="fa-IR" sz="3600" b="1" spc="-20" dirty="0">
                <a:solidFill>
                  <a:srgbClr val="0070C0"/>
                </a:solidFill>
                <a:latin typeface="Calibri" panose="020F0502020204030204" pitchFamily="34" charset="0"/>
                <a:ea typeface="Calibri" panose="020F0502020204030204" pitchFamily="34" charset="0"/>
                <a:cs typeface="B Titr" panose="00000700000000000000" pitchFamily="2" charset="-78"/>
              </a:rPr>
              <a:t>منظم عوامل دخیل در وقوع حوادث شیمیایی با چک </a:t>
            </a:r>
            <a:r>
              <a:rPr lang="fa-IR" sz="36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لیست</a:t>
            </a:r>
            <a:endParaRPr lang="fa-IR"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25624"/>
            <a:ext cx="10515600" cy="4806995"/>
          </a:xfrm>
        </p:spPr>
        <p:txBody>
          <a:bodyPr>
            <a:normAutofit/>
          </a:bodyPr>
          <a:lstStyle/>
          <a:p>
            <a:pPr algn="just" rtl="1">
              <a:lnSpc>
                <a:spcPct val="150000"/>
              </a:lnSpc>
              <a:spcAft>
                <a:spcPts val="800"/>
              </a:spcAft>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چک لیست مربوطه باید توسط فردی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ذیصلاح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و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در</a:t>
            </a: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صورت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وجود توسط مسئول بهداشت حرفه ای کارگاه برای ارزیابی خطراتی که احتمال وقوع حوادث شیمیایی را به دنبال دارند به طور منظم  و روزانه تکمیل شود.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272415" indent="184785" algn="just" rtl="1">
              <a:lnSpc>
                <a:spcPct val="150000"/>
              </a:lnSpc>
              <a:spcAft>
                <a:spcPts val="800"/>
              </a:spcAft>
            </a:pPr>
            <a:r>
              <a:rPr lang="ar-SA" sz="2400" b="1" spc="-20" dirty="0">
                <a:solidFill>
                  <a:srgbClr val="FF0000"/>
                </a:solidFill>
                <a:latin typeface="Calibri" panose="020F0502020204030204" pitchFamily="34" charset="0"/>
                <a:ea typeface="Calibri" panose="020F0502020204030204" pitchFamily="34" charset="0"/>
                <a:cs typeface="B Nazanin" panose="00000400000000000000" pitchFamily="2" charset="-78"/>
              </a:rPr>
              <a:t>بهترین شیوه برای مقابله با حوادث شیمیایی اجتناب از وقوع آن می باشد</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اجتناب از هر حادثه ای تنها وقتی امکان پذیر است که ما در مورد احتمال و پیشگیری از وقوع آن اطلاعات دقیق تر و بیشتری در اختیار داشته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باشیم</a:t>
            </a: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لذا انجام بررسی های لازم به منظور شناسايي پارامترها و عوامل دخیل در وقوع حوادث شیمیایی و مخاطرات موجود در سيستم هاي راهبري و عملياتي واحدهاي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شيميايي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به طور منظم و روزانه يك امر ضروری و مهم است كه تا حد زيادي مي تواند از وقوع اين رخ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دادها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جلوگيري نمايد</a:t>
            </a:r>
            <a:r>
              <a:rPr lang="en-US"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a:t>
            </a:r>
            <a:r>
              <a:rPr lang="fa-IR"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952717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spc="-20" dirty="0">
                <a:solidFill>
                  <a:srgbClr val="0070C0"/>
                </a:solidFill>
                <a:latin typeface="Calibri" panose="020F0502020204030204" pitchFamily="34" charset="0"/>
                <a:ea typeface="Calibri" panose="020F0502020204030204" pitchFamily="34" charset="0"/>
                <a:cs typeface="B Titr" panose="00000700000000000000" pitchFamily="2" charset="-78"/>
              </a:rPr>
              <a:t>برخی از عوامل دخیل در وقوع حوادث شیمیایی به شرح ذیل می باشند:</a:t>
            </a:r>
            <a:endParaRPr lang="en-US" sz="32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690688"/>
            <a:ext cx="10515600" cy="4914809"/>
          </a:xfrm>
        </p:spPr>
        <p:txBody>
          <a:bodyPr>
            <a:noAutofit/>
          </a:bodyPr>
          <a:lstStyle/>
          <a:p>
            <a:pPr marL="342900" lvl="0" indent="-342900" algn="just" rtl="1">
              <a:lnSpc>
                <a:spcPct val="100000"/>
              </a:lnSpc>
              <a:spcAft>
                <a:spcPts val="800"/>
              </a:spcAft>
              <a:buFont typeface="+mj-lt"/>
              <a:buAutoNum type="arabicPeriod"/>
            </a:pPr>
            <a:r>
              <a:rPr lang="ar-SA" sz="2000" b="1" spc="-20" dirty="0">
                <a:latin typeface="IPT Mitra" panose="00000400000000000000" pitchFamily="2" charset="2"/>
                <a:ea typeface="Times New Roman" panose="02020603050405020304" pitchFamily="18" charset="0"/>
                <a:cs typeface="B Titr" panose="00000700000000000000" pitchFamily="2" charset="-78"/>
              </a:rPr>
              <a:t>عملیات غلط</a:t>
            </a:r>
            <a:endParaRPr lang="en-US" sz="2000" dirty="0">
              <a:latin typeface="IPT Mitra" panose="00000400000000000000" pitchFamily="2" charset="2"/>
              <a:ea typeface="Calibri" panose="020F0502020204030204" pitchFamily="34" charset="0"/>
              <a:cs typeface="B Titr" panose="00000700000000000000" pitchFamily="2" charset="-78"/>
            </a:endParaRPr>
          </a:p>
          <a:p>
            <a:pPr marL="0" indent="0" algn="just" rtl="1">
              <a:lnSpc>
                <a:spcPct val="100000"/>
              </a:lnSpc>
              <a:spcAft>
                <a:spcPts val="800"/>
              </a:spcAft>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عوامل تشدید خطر در مرحله بهره‌برداری، باید مورد شناسایی قرار گیرند. عدم رعایت اصول و موازین استاندارد فرآیند تولید و همچنین سهل‌انگاری و قصور موجبات تشدید مخاطرات حوادث </a:t>
            </a:r>
            <a:r>
              <a:rPr lang="ar-SA" sz="2200" spc="-20" dirty="0" smtClean="0">
                <a:latin typeface="Times New Roman" panose="02020603050405020304" pitchFamily="18" charset="0"/>
                <a:ea typeface="Times New Roman" panose="02020603050405020304" pitchFamily="18" charset="0"/>
                <a:cs typeface="B Nazanin" panose="00000400000000000000" pitchFamily="2" charset="-78"/>
              </a:rPr>
              <a:t>شیم</a:t>
            </a:r>
            <a:r>
              <a:rPr lang="fa-IR" sz="2200" spc="-20" dirty="0" smtClean="0">
                <a:latin typeface="Times New Roman" panose="02020603050405020304" pitchFamily="18" charset="0"/>
                <a:ea typeface="Times New Roman" panose="02020603050405020304" pitchFamily="18" charset="0"/>
                <a:cs typeface="B Nazanin" panose="00000400000000000000" pitchFamily="2" charset="-78"/>
              </a:rPr>
              <a:t>ی</a:t>
            </a:r>
            <a:r>
              <a:rPr lang="ar-SA" sz="2200" spc="-20" dirty="0" smtClean="0">
                <a:latin typeface="Times New Roman" panose="02020603050405020304" pitchFamily="18" charset="0"/>
                <a:ea typeface="Times New Roman" panose="02020603050405020304" pitchFamily="18" charset="0"/>
                <a:cs typeface="B Nazanin" panose="00000400000000000000" pitchFamily="2" charset="-78"/>
              </a:rPr>
              <a:t>ایی </a:t>
            </a:r>
            <a:r>
              <a:rPr lang="ar-SA" sz="2200" spc="-20" dirty="0">
                <a:latin typeface="Times New Roman" panose="02020603050405020304" pitchFamily="18" charset="0"/>
                <a:ea typeface="Times New Roman" panose="02020603050405020304" pitchFamily="18" charset="0"/>
                <a:cs typeface="B Nazanin" panose="00000400000000000000" pitchFamily="2" charset="-78"/>
              </a:rPr>
              <a:t>و حریق و انفجار را به دنبال دارد. برخی از این موارد عبارتند از:</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spcAft>
                <a:spcPts val="800"/>
              </a:spcAft>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تهیه نکردن برگه اطلاعات ایمنی مواد كه مشخصات كامل مواد، شرایط خاص نگهداری محیطی شامل دما، نور، واكنش‌پذیری و ... در آن ذكر شود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آموزش ندادن عملیات بر اساس شیمی فرآیند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عدم ارایه راهنمای عملیاتی كار با دستگاه‌ها به کارکنان</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عدم هماهنگی با دستورالعمل‌های كاری در فرآیند تولید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تركیب غیر اصولی نسبت اختلاط مواد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عدم گزارش دقیق و به موقع شرح عملیات</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r" rtl="1">
              <a:lnSpc>
                <a:spcPct val="100000"/>
              </a:lnSpc>
            </a:pPr>
            <a:endParaRPr lang="fa-IR" sz="2000" dirty="0"/>
          </a:p>
        </p:txBody>
      </p:sp>
      <p:cxnSp>
        <p:nvCxnSpPr>
          <p:cNvPr id="4" name="Straight Connector 3"/>
          <p:cNvCxnSpPr/>
          <p:nvPr/>
        </p:nvCxnSpPr>
        <p:spPr>
          <a:xfrm flipH="1" flipV="1">
            <a:off x="692331" y="1541418"/>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941140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21946"/>
            <a:ext cx="10515600" cy="5311004"/>
          </a:xfrm>
        </p:spPr>
        <p:txBody>
          <a:bodyPr>
            <a:noAutofit/>
          </a:bodyPr>
          <a:lstStyle/>
          <a:p>
            <a:pPr marL="0" lvl="0" indent="0" algn="just" rtl="1">
              <a:lnSpc>
                <a:spcPct val="100000"/>
              </a:lnSpc>
              <a:spcAft>
                <a:spcPts val="800"/>
              </a:spcAft>
              <a:buNone/>
            </a:pPr>
            <a:r>
              <a:rPr lang="fa-IR" sz="2200" spc="-20" dirty="0" smtClean="0">
                <a:latin typeface="Times New Roman" panose="02020603050405020304" pitchFamily="18" charset="0"/>
                <a:ea typeface="Times New Roman" panose="02020603050405020304" pitchFamily="18" charset="0"/>
                <a:cs typeface="B Titr" panose="00000700000000000000" pitchFamily="2" charset="-78"/>
              </a:rPr>
              <a:t>2. </a:t>
            </a:r>
            <a:r>
              <a:rPr lang="ar-SA" sz="2200" spc="-20" dirty="0" smtClean="0">
                <a:latin typeface="Times New Roman" panose="02020603050405020304" pitchFamily="18" charset="0"/>
                <a:ea typeface="Times New Roman" panose="02020603050405020304" pitchFamily="18" charset="0"/>
                <a:cs typeface="B Titr" panose="00000700000000000000" pitchFamily="2" charset="-78"/>
              </a:rPr>
              <a:t>فقدان </a:t>
            </a:r>
            <a:r>
              <a:rPr lang="ar-SA" sz="2200" spc="-20" dirty="0">
                <a:latin typeface="Times New Roman" panose="02020603050405020304" pitchFamily="18" charset="0"/>
                <a:ea typeface="Times New Roman" panose="02020603050405020304" pitchFamily="18" charset="0"/>
                <a:cs typeface="B Titr" panose="00000700000000000000" pitchFamily="2" charset="-78"/>
              </a:rPr>
              <a:t>تعمیر و نگهداری پیشگیرانه</a:t>
            </a:r>
            <a:endParaRPr lang="en-US" sz="2200" dirty="0">
              <a:latin typeface="Calibri" panose="020F0502020204030204" pitchFamily="34" charset="0"/>
              <a:ea typeface="Calibri" panose="020F0502020204030204" pitchFamily="34" charset="0"/>
              <a:cs typeface="B Titr" panose="00000700000000000000" pitchFamily="2" charset="-78"/>
            </a:endParaRPr>
          </a:p>
          <a:p>
            <a:pPr marL="0" indent="0" algn="just" rtl="1">
              <a:lnSpc>
                <a:spcPct val="100000"/>
              </a:lnSpc>
              <a:spcAft>
                <a:spcPts val="800"/>
              </a:spcAft>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فلسفه تعمیر و نگهداری پیشگیرانه بر این اصل استوار است كه برنامه زمانبندی و ساخت‏یافته بازبینی و بازرسی (قبل از تعمیرات) در درجه اول و تعمیر خرابی در درجه دوم اهمیت قرار دارد. بالا رفتن اصطكاك و استهلاك دستگاه‌ها و قطعات، عدم تعویض به موقع قطعات و بازرسی و تنظیم منظم آنها می‌تواند در بروز حادثه موثر باشند. بعنوان مثال تولید جرقه‌های مكانیكی ناشی از استهلاك دستگاه‌ها و یا تولید جرقه‌های الكتریكی در اثر عدم رعایت استانداردهای نگهداری می‌تواند منجر به حریق و انفجار گردد</a:t>
            </a:r>
            <a:r>
              <a:rPr lang="ar-SA" sz="2200" spc="-20" dirty="0" smtClean="0">
                <a:latin typeface="Times New Roman" panose="02020603050405020304" pitchFamily="18" charset="0"/>
                <a:ea typeface="Times New Roman" panose="02020603050405020304" pitchFamily="18" charset="0"/>
                <a:cs typeface="B Nazanin" panose="00000400000000000000" pitchFamily="2" charset="-78"/>
              </a:rPr>
              <a:t>.</a:t>
            </a:r>
            <a:endParaRPr lang="en-US" sz="2200" spc="-20" dirty="0" smtClean="0">
              <a:latin typeface="Times New Roman" panose="02020603050405020304" pitchFamily="18" charset="0"/>
              <a:ea typeface="Times New Roman" panose="02020603050405020304" pitchFamily="18" charset="0"/>
              <a:cs typeface="B Nazanin" panose="00000400000000000000" pitchFamily="2" charset="-78"/>
            </a:endParaRPr>
          </a:p>
          <a:p>
            <a:pPr marL="0" lvl="0" indent="0" algn="just" rtl="1">
              <a:lnSpc>
                <a:spcPct val="100000"/>
              </a:lnSpc>
              <a:buNone/>
            </a:pPr>
            <a:r>
              <a:rPr lang="fa-IR" sz="2200" b="1" spc="-20" dirty="0">
                <a:latin typeface="Times New Roman" panose="02020603050405020304" pitchFamily="18" charset="0"/>
                <a:ea typeface="Times New Roman" panose="02020603050405020304" pitchFamily="18" charset="0"/>
                <a:cs typeface="B Titr" panose="00000700000000000000" pitchFamily="2" charset="-78"/>
              </a:rPr>
              <a:t>3. </a:t>
            </a:r>
            <a:r>
              <a:rPr lang="ar-SA" sz="2200" b="1" spc="-20" dirty="0">
                <a:latin typeface="Times New Roman" panose="02020603050405020304" pitchFamily="18" charset="0"/>
                <a:ea typeface="Times New Roman" panose="02020603050405020304" pitchFamily="18" charset="0"/>
                <a:cs typeface="B Titr" panose="00000700000000000000" pitchFamily="2" charset="-78"/>
              </a:rPr>
              <a:t>عدم رعایت نظافت</a:t>
            </a:r>
            <a:endParaRPr lang="en-US" sz="2200" dirty="0">
              <a:latin typeface="Calibri" panose="020F0502020204030204" pitchFamily="34" charset="0"/>
              <a:ea typeface="Calibri" panose="020F0502020204030204" pitchFamily="34" charset="0"/>
              <a:cs typeface="B Titr" panose="000007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در این رابطه موارد ذیل قابل ذكر است:</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تمیز نکردن مواد آتش‌گیر یا واكنش پذیر از روی دستگاه‌ها و خطوط لوله</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عدم رعایت انضباط در سالن‌های تولید و انبارها</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عدم خروج به موقع ضایعات خط تولید (مواد آتش‌گیر از جمله دستمال آغشته به روغن) از اطراف ماشین‌آلات و سالن تولید</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00000"/>
              </a:lnSpc>
              <a:buNone/>
            </a:pPr>
            <a:r>
              <a:rPr lang="ar-SA" sz="2200" spc="-20" dirty="0">
                <a:latin typeface="Times New Roman" panose="02020603050405020304" pitchFamily="18" charset="0"/>
                <a:ea typeface="Times New Roman" panose="02020603050405020304" pitchFamily="18" charset="0"/>
                <a:cs typeface="B Nazanin" panose="00000400000000000000" pitchFamily="2" charset="-78"/>
              </a:rPr>
              <a:t>- انباشت بیش از حد ضایعات و مواد آتش‏گیر در درون محوطه و قرار دادن آنها در معرض نور خورشید برای مدت </a:t>
            </a:r>
            <a:r>
              <a:rPr lang="ar-SA" sz="2200" spc="-20" dirty="0" smtClean="0">
                <a:latin typeface="Times New Roman" panose="02020603050405020304" pitchFamily="18" charset="0"/>
                <a:ea typeface="Times New Roman" panose="02020603050405020304" pitchFamily="18" charset="0"/>
                <a:cs typeface="B Nazanin" panose="00000400000000000000" pitchFamily="2" charset="-78"/>
              </a:rPr>
              <a:t>طولانی</a:t>
            </a:r>
            <a:endParaRPr lang="en-US" sz="2200" dirty="0">
              <a:latin typeface="Calibri" panose="020F0502020204030204" pitchFamily="34" charset="0"/>
              <a:ea typeface="Calibri" panose="020F0502020204030204" pitchFamily="34" charset="0"/>
              <a:cs typeface="B Nazanin" panose="00000400000000000000" pitchFamily="2" charset="-78"/>
            </a:endParaRPr>
          </a:p>
        </p:txBody>
      </p:sp>
      <p:sp>
        <p:nvSpPr>
          <p:cNvPr id="4" name="Title 1"/>
          <p:cNvSpPr>
            <a:spLocks noGrp="1"/>
          </p:cNvSpPr>
          <p:nvPr>
            <p:ph type="title"/>
          </p:nvPr>
        </p:nvSpPr>
        <p:spPr>
          <a:xfrm>
            <a:off x="838200" y="103868"/>
            <a:ext cx="10515600" cy="1137104"/>
          </a:xfrm>
        </p:spPr>
        <p:txBody>
          <a:bodyPr>
            <a:normAutofit/>
          </a:bodyPr>
          <a:lstStyle/>
          <a:p>
            <a:pPr algn="r" rtl="1"/>
            <a:r>
              <a:rPr lang="fa-IR" sz="3200" spc="-20" dirty="0">
                <a:solidFill>
                  <a:srgbClr val="0070C0"/>
                </a:solidFill>
                <a:latin typeface="Calibri" panose="020F0502020204030204" pitchFamily="34" charset="0"/>
                <a:ea typeface="Calibri" panose="020F0502020204030204" pitchFamily="34" charset="0"/>
                <a:cs typeface="B Titr" panose="00000700000000000000" pitchFamily="2" charset="-78"/>
              </a:rPr>
              <a:t>برخی از عوامل دخیل در وقوع حوادث شیمیایی به شرح ذیل می باشند:</a:t>
            </a:r>
            <a:endParaRPr lang="en-US" sz="3200" dirty="0">
              <a:solidFill>
                <a:srgbClr val="0070C0"/>
              </a:solidFill>
              <a:cs typeface="B Titr" panose="00000700000000000000" pitchFamily="2" charset="-78"/>
            </a:endParaRPr>
          </a:p>
        </p:txBody>
      </p:sp>
      <p:cxnSp>
        <p:nvCxnSpPr>
          <p:cNvPr id="5" name="Straight Connector 4"/>
          <p:cNvCxnSpPr/>
          <p:nvPr/>
        </p:nvCxnSpPr>
        <p:spPr>
          <a:xfrm flipH="1" flipV="1">
            <a:off x="692331" y="1240971"/>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3830129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5948" y="1822379"/>
            <a:ext cx="10515600" cy="4382478"/>
          </a:xfrm>
        </p:spPr>
        <p:txBody>
          <a:bodyPr>
            <a:normAutofit/>
          </a:bodyPr>
          <a:lstStyle/>
          <a:p>
            <a:pPr marL="0" lvl="0" indent="0" algn="just" rtl="1">
              <a:lnSpc>
                <a:spcPct val="115000"/>
              </a:lnSpc>
              <a:spcAft>
                <a:spcPts val="800"/>
              </a:spcAft>
              <a:buNone/>
            </a:pPr>
            <a:r>
              <a:rPr lang="fa-IR" sz="2400" b="1" spc="-20" dirty="0" smtClean="0">
                <a:latin typeface="Times New Roman" panose="02020603050405020304" pitchFamily="18" charset="0"/>
                <a:ea typeface="Times New Roman" panose="02020603050405020304" pitchFamily="18" charset="0"/>
                <a:cs typeface="B Yagut" panose="00000400000000000000" pitchFamily="2" charset="-78"/>
              </a:rPr>
              <a:t>4</a:t>
            </a:r>
            <a:r>
              <a:rPr lang="fa-IR" sz="2200" b="1" spc="-20" dirty="0" smtClean="0">
                <a:latin typeface="Times New Roman" panose="02020603050405020304" pitchFamily="18" charset="0"/>
                <a:ea typeface="Times New Roman" panose="02020603050405020304" pitchFamily="18" charset="0"/>
                <a:cs typeface="B Titr" panose="00000700000000000000" pitchFamily="2" charset="-78"/>
              </a:rPr>
              <a:t>. </a:t>
            </a:r>
            <a:r>
              <a:rPr lang="ar-SA" sz="2200" b="1" spc="-20" dirty="0" smtClean="0">
                <a:latin typeface="Times New Roman" panose="02020603050405020304" pitchFamily="18" charset="0"/>
                <a:ea typeface="Times New Roman" panose="02020603050405020304" pitchFamily="18" charset="0"/>
                <a:cs typeface="B Titr" panose="00000700000000000000" pitchFamily="2" charset="-78"/>
              </a:rPr>
              <a:t>ضعف </a:t>
            </a:r>
            <a:r>
              <a:rPr lang="ar-SA" sz="2200" b="1" spc="-20" dirty="0">
                <a:latin typeface="Times New Roman" panose="02020603050405020304" pitchFamily="18" charset="0"/>
                <a:ea typeface="Times New Roman" panose="02020603050405020304" pitchFamily="18" charset="0"/>
                <a:cs typeface="B Titr" panose="00000700000000000000" pitchFamily="2" charset="-78"/>
              </a:rPr>
              <a:t>مدیریت:</a:t>
            </a:r>
            <a:endParaRPr lang="en-US" sz="2200" dirty="0">
              <a:latin typeface="Calibri" panose="020F0502020204030204" pitchFamily="34" charset="0"/>
              <a:ea typeface="Calibri" panose="020F0502020204030204" pitchFamily="34" charset="0"/>
              <a:cs typeface="B Titr" panose="00000700000000000000" pitchFamily="2" charset="-78"/>
            </a:endParaRPr>
          </a:p>
          <a:p>
            <a:pPr marL="0" indent="0" algn="just" rtl="1">
              <a:lnSpc>
                <a:spcPct val="150000"/>
              </a:lnSpc>
              <a:spcAft>
                <a:spcPts val="800"/>
              </a:spcAft>
              <a:buNone/>
            </a:pPr>
            <a:r>
              <a:rPr lang="ar-SA" sz="2400" spc="-20" dirty="0">
                <a:latin typeface="Times New Roman" panose="02020603050405020304" pitchFamily="18" charset="0"/>
                <a:ea typeface="Times New Roman" panose="02020603050405020304" pitchFamily="18" charset="0"/>
                <a:cs typeface="B Nazanin" panose="00000400000000000000" pitchFamily="2" charset="-78"/>
              </a:rPr>
              <a:t>فقدان سامانه مدیریت ایمنی به منظور سرپرستی و نظارت بر اجرای كار، از ضعف‌های ریشه‌ای به شمار می‌آید.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15000"/>
              </a:lnSpc>
              <a:spcAft>
                <a:spcPts val="800"/>
              </a:spcAft>
              <a:buNone/>
            </a:pPr>
            <a:r>
              <a:rPr lang="fa-IR" sz="2000" b="1" spc="-20" dirty="0" smtClean="0">
                <a:latin typeface="Times New Roman" panose="02020603050405020304" pitchFamily="18" charset="0"/>
                <a:ea typeface="Times New Roman" panose="02020603050405020304" pitchFamily="18" charset="0"/>
                <a:cs typeface="B Titr" panose="00000700000000000000" pitchFamily="2" charset="-78"/>
              </a:rPr>
              <a:t>5. </a:t>
            </a:r>
            <a:r>
              <a:rPr lang="ar-SA" sz="2200" b="1" spc="-20" dirty="0" smtClean="0">
                <a:latin typeface="Times New Roman" panose="02020603050405020304" pitchFamily="18" charset="0"/>
                <a:ea typeface="Times New Roman" panose="02020603050405020304" pitchFamily="18" charset="0"/>
                <a:cs typeface="B Titr" panose="00000700000000000000" pitchFamily="2" charset="-78"/>
              </a:rPr>
              <a:t>عدم </a:t>
            </a:r>
            <a:r>
              <a:rPr lang="ar-SA" sz="2200" b="1" spc="-20" dirty="0">
                <a:latin typeface="Times New Roman" panose="02020603050405020304" pitchFamily="18" charset="0"/>
                <a:ea typeface="Times New Roman" panose="02020603050405020304" pitchFamily="18" charset="0"/>
                <a:cs typeface="B Titr" panose="00000700000000000000" pitchFamily="2" charset="-78"/>
              </a:rPr>
              <a:t>رعایت استاندارد انبارداری</a:t>
            </a:r>
            <a:endParaRPr lang="en-US" sz="2200" dirty="0">
              <a:latin typeface="Calibri" panose="020F0502020204030204" pitchFamily="34" charset="0"/>
              <a:ea typeface="Calibri" panose="020F0502020204030204" pitchFamily="34" charset="0"/>
              <a:cs typeface="B Titr" panose="00000700000000000000" pitchFamily="2" charset="-78"/>
            </a:endParaRPr>
          </a:p>
          <a:p>
            <a:pPr marL="0" indent="0" algn="just" rtl="1">
              <a:lnSpc>
                <a:spcPct val="150000"/>
              </a:lnSpc>
              <a:spcAft>
                <a:spcPts val="800"/>
              </a:spcAft>
              <a:buNone/>
            </a:pPr>
            <a:r>
              <a:rPr lang="ar-SA" sz="2400" spc="-20" dirty="0">
                <a:latin typeface="Times New Roman" panose="02020603050405020304" pitchFamily="18" charset="0"/>
                <a:ea typeface="Times New Roman" panose="02020603050405020304" pitchFamily="18" charset="0"/>
                <a:cs typeface="B Nazanin" panose="00000400000000000000" pitchFamily="2" charset="-78"/>
              </a:rPr>
              <a:t>سامانه انبارداری استاندارد عبارتست از رعایت اصول و موازین ایمنی در صفافی، پالت‌بندی، دسته‌بندی، طبقه‌بندی موجودی‌ها با توجه به خصوصیات و حساسیت و واكنش‌پذیری مواد. بعنوان مثال اكسید كننده‌ها نسبت به بعضی مواد شیمیایی واكنش‌ پذیرند؛ یعنی قرار گرفتن آنها در مجاورت یكدیگر، احتمال بروز حریق و انفجار را تشدید می‏</a:t>
            </a:r>
            <a:r>
              <a:rPr lang="ar-SA" sz="2400" spc="-20" dirty="0" smtClean="0">
                <a:latin typeface="Times New Roman" panose="02020603050405020304" pitchFamily="18" charset="0"/>
                <a:ea typeface="Times New Roman" panose="02020603050405020304" pitchFamily="18" charset="0"/>
                <a:cs typeface="B Nazanin" panose="00000400000000000000" pitchFamily="2" charset="-78"/>
              </a:rPr>
              <a:t>کند</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838200" y="286747"/>
            <a:ext cx="10515600" cy="1274153"/>
          </a:xfrm>
        </p:spPr>
        <p:txBody>
          <a:bodyPr>
            <a:normAutofit/>
          </a:bodyPr>
          <a:lstStyle/>
          <a:p>
            <a:pPr algn="r" rtl="1"/>
            <a:r>
              <a:rPr lang="fa-IR" sz="2800" spc="-20" dirty="0">
                <a:solidFill>
                  <a:srgbClr val="0070C0"/>
                </a:solidFill>
                <a:latin typeface="Calibri" panose="020F0502020204030204" pitchFamily="34" charset="0"/>
                <a:ea typeface="Calibri" panose="020F0502020204030204" pitchFamily="34" charset="0"/>
                <a:cs typeface="B Titr" panose="00000700000000000000" pitchFamily="2" charset="-78"/>
              </a:rPr>
              <a:t>برخی از عوامل دخیل در وقوع حوادث شیمیایی به شرح ذیل می باشند:</a:t>
            </a:r>
            <a:endParaRPr lang="en-US" sz="2800" dirty="0">
              <a:solidFill>
                <a:srgbClr val="0070C0"/>
              </a:solidFill>
              <a:cs typeface="B Titr" panose="00000700000000000000" pitchFamily="2" charset="-78"/>
            </a:endParaRPr>
          </a:p>
        </p:txBody>
      </p:sp>
    </p:spTree>
    <p:extLst>
      <p:ext uri="{BB962C8B-B14F-4D97-AF65-F5344CB8AC3E}">
        <p14:creationId xmlns:p14="http://schemas.microsoft.com/office/powerpoint/2010/main" val="25197933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331" y="169817"/>
            <a:ext cx="10797946" cy="1358151"/>
          </a:xfrm>
        </p:spPr>
        <p:txBody>
          <a:bodyPr>
            <a:noAutofit/>
          </a:bodyPr>
          <a:lstStyle/>
          <a:p>
            <a:pPr marL="342900" lvl="0" indent="-342900" algn="r" rtl="1">
              <a:lnSpc>
                <a:spcPct val="115000"/>
              </a:lnSpc>
            </a:pPr>
            <a:r>
              <a:rPr lang="fa-IR" sz="32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16</a:t>
            </a:r>
            <a:r>
              <a:rPr lang="fa-IR" sz="3200" b="1" spc="-20" dirty="0">
                <a:solidFill>
                  <a:srgbClr val="0070C0"/>
                </a:solidFill>
                <a:latin typeface="Calibri" panose="020F0502020204030204" pitchFamily="34" charset="0"/>
                <a:ea typeface="Calibri" panose="020F0502020204030204" pitchFamily="34" charset="0"/>
                <a:cs typeface="B Titr" panose="00000700000000000000" pitchFamily="2" charset="-78"/>
              </a:rPr>
              <a:t>. برسی وقوع یا عدم وقوع حوادث شیمیایی قبلی</a:t>
            </a:r>
            <a:endParaRPr lang="fa-IR" sz="3200" dirty="0">
              <a:solidFill>
                <a:srgbClr val="0070C0"/>
              </a:solidFill>
              <a:cs typeface="B Titr" panose="00000700000000000000" pitchFamily="2" charset="-78"/>
            </a:endParaRPr>
          </a:p>
        </p:txBody>
      </p:sp>
      <p:sp>
        <p:nvSpPr>
          <p:cNvPr id="3" name="Content Placeholder 2"/>
          <p:cNvSpPr>
            <a:spLocks noGrp="1"/>
          </p:cNvSpPr>
          <p:nvPr>
            <p:ph idx="1"/>
          </p:nvPr>
        </p:nvSpPr>
        <p:spPr>
          <a:xfrm>
            <a:off x="974677" y="1944959"/>
            <a:ext cx="10515600" cy="4351338"/>
          </a:xfrm>
        </p:spPr>
        <p:txBody>
          <a:bodyPr/>
          <a:lstStyle/>
          <a:p>
            <a:pPr marL="0" indent="0" algn="justLow" rtl="1">
              <a:lnSpc>
                <a:spcPct val="150000"/>
              </a:lnSpc>
              <a:spcAft>
                <a:spcPts val="800"/>
              </a:spcAft>
              <a:buNone/>
            </a:pPr>
            <a:r>
              <a:rPr lang="fa-IR"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حوادث شیمیایی قبلی منظور حوادث شیمیایی است که منجر به خسارت مالی یا تلفات جانی و یا آسیب های نیازمند کمک </a:t>
            </a:r>
            <a:r>
              <a:rPr lang="ar-SA" sz="2400" spc="-20" dirty="0">
                <a:latin typeface="Times New Roman" panose="02020603050405020304" pitchFamily="18" charset="0"/>
                <a:ea typeface="Times New Roman" panose="02020603050405020304" pitchFamily="18" charset="0"/>
                <a:cs typeface="B Nazanin" panose="00000400000000000000" pitchFamily="2" charset="-78"/>
              </a:rPr>
              <a:t>های</a:t>
            </a:r>
            <a:r>
              <a:rPr lang="fa-IR"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اولیه نظیر: مسمومیت، سوختگی، قطع عضو و نظایر آن شده باشد</a:t>
            </a: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840012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588" y="232092"/>
            <a:ext cx="11082954" cy="1325563"/>
          </a:xfrm>
        </p:spPr>
        <p:txBody>
          <a:bodyPr>
            <a:noAutofit/>
          </a:bodyPr>
          <a:lstStyle/>
          <a:p>
            <a:pPr marL="342900" lvl="0" indent="-342900" algn="justLow" rtl="1">
              <a:lnSpc>
                <a:spcPct val="115000"/>
              </a:lnSpc>
            </a:pPr>
            <a:r>
              <a:rPr lang="fa-IR" sz="3000" b="1"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16. </a:t>
            </a:r>
            <a:r>
              <a:rPr lang="fa-IR" sz="3000" b="1" spc="-20" dirty="0">
                <a:solidFill>
                  <a:srgbClr val="0070C0"/>
                </a:solidFill>
                <a:latin typeface="Calibri" panose="020F0502020204030204" pitchFamily="34" charset="0"/>
                <a:ea typeface="Calibri" panose="020F0502020204030204" pitchFamily="34" charset="0"/>
                <a:cs typeface="B Titr" panose="00000700000000000000" pitchFamily="2" charset="-78"/>
              </a:rPr>
              <a:t>پیشگیری از وقوع حادثه شیمیایی با توجه به سیکل تکرار وقوع حوادث شیمیایی</a:t>
            </a:r>
            <a:endParaRPr lang="fa-IR" sz="3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1825624"/>
            <a:ext cx="10515600" cy="4922905"/>
          </a:xfrm>
        </p:spPr>
        <p:txBody>
          <a:bodyPr>
            <a:normAutofit fontScale="92500" lnSpcReduction="20000"/>
          </a:bodyPr>
          <a:lstStyle/>
          <a:p>
            <a:pPr marL="0" indent="0" algn="justLow" rtl="1">
              <a:lnSpc>
                <a:spcPct val="160000"/>
              </a:lnSpc>
              <a:spcAft>
                <a:spcPts val="800"/>
              </a:spcAft>
              <a:buNone/>
            </a:pP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به</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كلیه</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تدابیر</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و</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اطلاعاتی</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اطلاق</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می</a:t>
            </a:r>
            <a:r>
              <a:rPr lang="fa-IR" spc="-20" dirty="0">
                <a:solidFill>
                  <a:srgbClr val="000000"/>
                </a:solidFill>
                <a:latin typeface="Arial" panose="020B0604020202020204" pitchFamily="34" charset="0"/>
                <a:ea typeface="Calibri" panose="020F0502020204030204" pitchFamily="34" charset="0"/>
                <a:cs typeface="B Nazanin" panose="00000400000000000000" pitchFamily="2" charset="-78"/>
              </a:rPr>
              <a:t>‌</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شود</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كه</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عملكرد</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و</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Tahoma" panose="020B0604030504040204" pitchFamily="34" charset="0"/>
                <a:ea typeface="Calibri" panose="020F0502020204030204" pitchFamily="34" charset="0"/>
                <a:cs typeface="B Nazanin" panose="00000400000000000000" pitchFamily="2" charset="-78"/>
              </a:rPr>
              <a:t>كارایی</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 آن قبل از وقوع حادثه نمود پیدا می‌كند. فلسفه اینگونه تدابیر بر پیشگیری از وقوع حادثه متمركز می‌گردد مانند استفاده از مصالح مقاوم در ساخت بناها، نصب و جانمایی ماشین‌آلات و دستگاه‌ها مطابق استاندارد، چیدمان مناسب كالاها بر اساس دستورالعمل‌های ایمنی، نصب تابلوهای عدم استعمال دخانیات، نصب دیوار و درب ضد آتش، نصب فشار شكن وشیرهای اطمینان، نصب تهویه مناسب و از نوع ضد جرقه با توجه به ماهیت مواد و تعبیه پلكان و درب‌های فرار. به علاوه این اقدامات شامل کلیه فعالیت ها و پیگیری هایی می شود که در سئوالات این  چک لیست و راهنمای مربوطه مورد توجه قرار گرفته است که شامل: </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آموزش،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برچسب </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گذاری، </a:t>
            </a:r>
            <a:r>
              <a:rPr lang="en-US"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SDS</a:t>
            </a:r>
            <a:r>
              <a:rPr lang="fa-IR"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 </a:t>
            </a:r>
            <a:r>
              <a:rPr lang="fa-IR" spc="-20" dirty="0">
                <a:solidFill>
                  <a:srgbClr val="000000"/>
                </a:solidFill>
                <a:latin typeface="Calibri" panose="020F0502020204030204" pitchFamily="34" charset="0"/>
                <a:ea typeface="Calibri" panose="020F0502020204030204" pitchFamily="34" charset="0"/>
                <a:cs typeface="B Nazanin" panose="00000400000000000000" pitchFamily="2" charset="-78"/>
              </a:rPr>
              <a:t>انبارش ایمن، حمل و نقل و تخلیه و بارگیری ایمن و نظایر آن میباشد.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a:endParaRPr lang="fa-IR" dirty="0"/>
          </a:p>
        </p:txBody>
      </p:sp>
      <p:cxnSp>
        <p:nvCxnSpPr>
          <p:cNvPr id="4" name="Straight Connector 3"/>
          <p:cNvCxnSpPr/>
          <p:nvPr/>
        </p:nvCxnSpPr>
        <p:spPr>
          <a:xfrm flipH="1" flipV="1">
            <a:off x="692331" y="1652452"/>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004441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2244436"/>
            <a:ext cx="12192000" cy="116378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rtl="1"/>
            <a:r>
              <a:rPr lang="fa-IR" sz="4000" b="1" kern="0" spc="-20" dirty="0">
                <a:solidFill>
                  <a:srgbClr val="000000"/>
                </a:solidFill>
                <a:latin typeface="Calibri Light" panose="020F0302020204030204" pitchFamily="34" charset="0"/>
                <a:ea typeface="Times New Roman" panose="02020603050405020304" pitchFamily="18" charset="0"/>
                <a:cs typeface="B Titr" panose="00000700000000000000" pitchFamily="2" charset="-78"/>
              </a:rPr>
              <a:t>چک لیست بعد از وقوع حادثه شیمیایی</a:t>
            </a:r>
            <a:endParaRPr lang="en-US" sz="4000" dirty="0"/>
          </a:p>
        </p:txBody>
      </p:sp>
    </p:spTree>
    <p:extLst>
      <p:ext uri="{BB962C8B-B14F-4D97-AF65-F5344CB8AC3E}">
        <p14:creationId xmlns:p14="http://schemas.microsoft.com/office/powerpoint/2010/main" val="29295099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59896"/>
            <a:ext cx="10515600" cy="1325563"/>
          </a:xfrm>
        </p:spPr>
        <p:txBody>
          <a:bodyPr>
            <a:normAutofit/>
          </a:bodyPr>
          <a:lstStyle/>
          <a:p>
            <a:pPr algn="r" rtl="1"/>
            <a:r>
              <a:rPr lang="fa-IR" sz="3200" b="1" dirty="0">
                <a:solidFill>
                  <a:srgbClr val="0070C0"/>
                </a:solidFill>
                <a:cs typeface="B Titr" panose="00000700000000000000" pitchFamily="2" charset="-78"/>
              </a:rPr>
              <a:t>1</a:t>
            </a:r>
            <a:r>
              <a:rPr lang="en-US" sz="3200" b="1" dirty="0">
                <a:solidFill>
                  <a:srgbClr val="0070C0"/>
                </a:solidFill>
                <a:cs typeface="B Titr" panose="00000700000000000000" pitchFamily="2" charset="-78"/>
              </a:rPr>
              <a:t>. </a:t>
            </a:r>
            <a:r>
              <a:rPr lang="fa-IR" sz="3200" b="1" dirty="0">
                <a:solidFill>
                  <a:srgbClr val="0070C0"/>
                </a:solidFill>
                <a:cs typeface="B Titr" panose="00000700000000000000" pitchFamily="2" charset="-78"/>
              </a:rPr>
              <a:t>گزارش حادثه شیمیایی به مرکز/ شبکه بهداشتی </a:t>
            </a:r>
            <a:r>
              <a:rPr lang="fa-IR" sz="3200" b="1" dirty="0" smtClean="0">
                <a:solidFill>
                  <a:srgbClr val="0070C0"/>
                </a:solidFill>
                <a:cs typeface="B Titr" panose="00000700000000000000" pitchFamily="2" charset="-78"/>
              </a:rPr>
              <a:t>درمانی</a:t>
            </a:r>
            <a:endParaRPr lang="en-US" sz="32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lgn="justLow" rtl="1">
              <a:lnSpc>
                <a:spcPct val="150000"/>
              </a:lnSpc>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اعلام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وضعیت هشدار و گزارش سریع حادثه از طريق: تلفن، پيامك و يا هر وسيله­اي كه بتوان در اولين فرصت ممكن به كارشناس مسئول بهداشت حرفه­اي مرکز بهداشتی درمانی ذيربط توسط كارشناس بهداشت حرفه اي مستقر در صنايع، كارفرما يا نماينده قانوني وي اطلاع رساني گردد.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Low" rtl="1">
              <a:lnSpc>
                <a:spcPct val="150000"/>
              </a:lnSpc>
              <a:buNone/>
            </a:pPr>
            <a:r>
              <a:rPr lang="fa-IR" sz="2400" spc="-20" dirty="0">
                <a:solidFill>
                  <a:srgbClr val="C00000"/>
                </a:solidFill>
                <a:latin typeface="Times New Roman" panose="02020603050405020304" pitchFamily="18" charset="0"/>
                <a:ea typeface="Calibri" panose="020F0502020204030204" pitchFamily="34" charset="0"/>
                <a:cs typeface="B Titr" panose="00000700000000000000" pitchFamily="2" charset="-78"/>
              </a:rPr>
              <a:t>نكته</a:t>
            </a:r>
            <a:r>
              <a:rPr lang="fa-IR" sz="2400" spc="-20" dirty="0" smtClean="0">
                <a:solidFill>
                  <a:srgbClr val="C00000"/>
                </a:solidFill>
                <a:latin typeface="Times New Roman" panose="02020603050405020304" pitchFamily="18" charset="0"/>
                <a:ea typeface="Calibri" panose="020F0502020204030204" pitchFamily="34" charset="0"/>
                <a:cs typeface="B Titr" panose="00000700000000000000" pitchFamily="2" charset="-78"/>
              </a:rPr>
              <a:t>:</a:t>
            </a:r>
          </a:p>
          <a:p>
            <a:pPr marL="0" indent="0" algn="justLow" rtl="1">
              <a:lnSpc>
                <a:spcPct val="150000"/>
              </a:lnSpc>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 </a:t>
            </a:r>
            <a:r>
              <a:rPr lang="fa-IR" sz="2400" b="1" spc="-20" dirty="0">
                <a:solidFill>
                  <a:srgbClr val="C00000"/>
                </a:solidFill>
                <a:latin typeface="Times New Roman" panose="02020603050405020304" pitchFamily="18" charset="0"/>
                <a:ea typeface="Calibri" panose="020F0502020204030204" pitchFamily="34" charset="0"/>
                <a:cs typeface="B Nazanin" panose="00000400000000000000" pitchFamily="2" charset="-78"/>
              </a:rPr>
              <a:t>وقوع</a:t>
            </a:r>
            <a:r>
              <a:rPr lang="ar-SA" sz="2400" b="1" spc="-20" dirty="0">
                <a:solidFill>
                  <a:srgbClr val="C00000"/>
                </a:solidFill>
                <a:latin typeface="Calibri" panose="020F0502020204030204" pitchFamily="34" charset="0"/>
                <a:ea typeface="Calibri" panose="020F0502020204030204" pitchFamily="34" charset="0"/>
                <a:cs typeface="B Nazanin" panose="00000400000000000000" pitchFamily="2" charset="-78"/>
              </a:rPr>
              <a:t> حوادث شيميايي با صدمات و تلفات جاني بايستي بلافاصله به مركز سلامت محيط و كار مخابره گردد.</a:t>
            </a:r>
            <a:endParaRPr lang="en-US" sz="2400" b="1" dirty="0">
              <a:solidFill>
                <a:srgbClr val="C00000"/>
              </a:solidFill>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endParaRPr lang="fa-IR" sz="2400" dirty="0">
              <a:cs typeface="B Nazanin" panose="00000400000000000000" pitchFamily="2" charset="-78"/>
            </a:endParaRPr>
          </a:p>
        </p:txBody>
      </p:sp>
      <p:cxnSp>
        <p:nvCxnSpPr>
          <p:cNvPr id="6" name="Straight Connector 5"/>
          <p:cNvCxnSpPr/>
          <p:nvPr/>
        </p:nvCxnSpPr>
        <p:spPr>
          <a:xfrm flipH="1" flipV="1">
            <a:off x="692331" y="1652452"/>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442095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92904"/>
            <a:ext cx="10515600" cy="1325563"/>
          </a:xfrm>
        </p:spPr>
        <p:txBody>
          <a:bodyPr>
            <a:normAutofit/>
          </a:bodyPr>
          <a:lstStyle/>
          <a:p>
            <a:pPr marL="0" indent="0" algn="r" rtl="1">
              <a:lnSpc>
                <a:spcPct val="150000"/>
              </a:lnSpc>
            </a:pPr>
            <a:r>
              <a:rPr lang="fa-IR" sz="3600"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2- منطقه بندی محل خطر</a:t>
            </a:r>
            <a:endParaRPr lang="fa-IR" sz="3600"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0" indent="0" algn="justLow" rtl="1">
              <a:lnSpc>
                <a:spcPct val="150000"/>
              </a:lnSpc>
              <a:buNone/>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جهت كاهش گسترش اتفاقي مواد خطرناك توسط كارگران از منبع آلودگي به مناطق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تميز</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مناطق مشخص شده اي بايد در سايت حادثه ايجاد شوند كه در آنها فعاليت هاي متفاوتي صورت مي پذيرد و نيز كنترل جريان پرسنل و تجهيزات در آنها انجام مي شود. ايجاد مناطق كاري به حصول اطمينان از ايمني و حفاظت افراد در برابر خطرات موجود در هر منطقه كاري كمك كرده، محيط كار را محصور و محدود نموده و كمك مي كند كه در شرايط اضطراري عمليات تخليه اضطراري بهتر انجام شود. الزام نظم و انضباط و هاوزكيپينگ در هر منطقه كاري به ايمن تر نگه داشتن آن منطقه كمك مي كند. هاوزكيپينگ اگرچه كاري ساده به نظر مي رسد اما داراي اهميت فوق العاده اي است. فرماندهان و سرپرستان بايد استرس و تاكيد ويژه اي بر اين امر داشته باشند. </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5" name="Straight Connector 4"/>
          <p:cNvCxnSpPr/>
          <p:nvPr/>
        </p:nvCxnSpPr>
        <p:spPr>
          <a:xfrm flipH="1" flipV="1">
            <a:off x="692331" y="1652452"/>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078804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5400" dirty="0" smtClean="0">
                <a:solidFill>
                  <a:srgbClr val="0070C0"/>
                </a:solidFill>
                <a:cs typeface="B Titr" panose="00000700000000000000" pitchFamily="2" charset="-78"/>
              </a:rPr>
              <a:t>مقدمه</a:t>
            </a:r>
            <a:endParaRPr lang="en-US" sz="5400" dirty="0">
              <a:solidFill>
                <a:srgbClr val="0070C0"/>
              </a:solidFill>
              <a:cs typeface="B Titr" panose="00000700000000000000" pitchFamily="2" charset="-78"/>
            </a:endParaRPr>
          </a:p>
        </p:txBody>
      </p:sp>
      <p:sp>
        <p:nvSpPr>
          <p:cNvPr id="7" name="Content Placeholder 6"/>
          <p:cNvSpPr>
            <a:spLocks noGrp="1"/>
          </p:cNvSpPr>
          <p:nvPr>
            <p:ph idx="1"/>
          </p:nvPr>
        </p:nvSpPr>
        <p:spPr>
          <a:xfrm>
            <a:off x="765265" y="1867437"/>
            <a:ext cx="10515600" cy="4662152"/>
          </a:xfrm>
        </p:spPr>
        <p:txBody>
          <a:bodyPr anchor="ctr">
            <a:noAutofit/>
          </a:bodyPr>
          <a:lstStyle/>
          <a:p>
            <a:pPr marL="0" indent="0" algn="justLow" rtl="1">
              <a:lnSpc>
                <a:spcPct val="150000"/>
              </a:lnSpc>
              <a:buNone/>
            </a:pPr>
            <a:r>
              <a:rPr lang="ar-SA" dirty="0" smtClean="0">
                <a:cs typeface="B Nazanin" panose="00000400000000000000" pitchFamily="2" charset="-78"/>
              </a:rPr>
              <a:t>برای </a:t>
            </a:r>
            <a:r>
              <a:rPr lang="ar-SA" dirty="0">
                <a:cs typeface="B Nazanin" panose="00000400000000000000" pitchFamily="2" charset="-78"/>
              </a:rPr>
              <a:t>ارزیابی مخاطرات و نظارت بر اجرای صحیح برنامه در سطوح تابعه، در اختیار داشتن اطلاعات و گزارشات مربوط به رخدادهای شیمیایی بسیار حائز اهمیت </a:t>
            </a:r>
            <a:r>
              <a:rPr lang="ar-SA" dirty="0" smtClean="0">
                <a:cs typeface="B Nazanin" panose="00000400000000000000" pitchFamily="2" charset="-78"/>
              </a:rPr>
              <a:t>است</a:t>
            </a:r>
            <a:r>
              <a:rPr lang="fa-IR" dirty="0" smtClean="0">
                <a:cs typeface="B Nazanin" panose="00000400000000000000" pitchFamily="2" charset="-78"/>
              </a:rPr>
              <a:t>.</a:t>
            </a:r>
          </a:p>
          <a:p>
            <a:pPr marL="0" indent="0" algn="justLow" rtl="1">
              <a:lnSpc>
                <a:spcPct val="150000"/>
              </a:lnSpc>
              <a:buNone/>
            </a:pPr>
            <a:r>
              <a:rPr lang="ar-SA" dirty="0" smtClean="0">
                <a:cs typeface="B Nazanin" panose="00000400000000000000" pitchFamily="2" charset="-78"/>
              </a:rPr>
              <a:t>لکن </a:t>
            </a:r>
            <a:r>
              <a:rPr lang="ar-SA" dirty="0">
                <a:cs typeface="B Nazanin" panose="00000400000000000000" pitchFamily="2" charset="-78"/>
              </a:rPr>
              <a:t>با عنایت این که در حال حاضر در مرحله باز طراحی پایگاه داده های مرکز سلامت محیط و کار این معاونت هستیم و امکان گزارش گیری و شاخص گیری از طریق سامانه جامع بازرسی وجود </a:t>
            </a:r>
            <a:r>
              <a:rPr lang="ar-SA" dirty="0" smtClean="0">
                <a:cs typeface="B Nazanin" panose="00000400000000000000" pitchFamily="2" charset="-78"/>
              </a:rPr>
              <a:t>ندارد</a:t>
            </a:r>
            <a:r>
              <a:rPr lang="fa-IR" dirty="0" smtClean="0">
                <a:cs typeface="B Nazanin" panose="00000400000000000000" pitchFamily="2" charset="-78"/>
              </a:rPr>
              <a:t>، </a:t>
            </a:r>
            <a:r>
              <a:rPr lang="ar-SA" dirty="0" smtClean="0">
                <a:cs typeface="B Nazanin" panose="00000400000000000000" pitchFamily="2" charset="-78"/>
              </a:rPr>
              <a:t>طراحی </a:t>
            </a:r>
            <a:r>
              <a:rPr lang="ar-SA" dirty="0">
                <a:cs typeface="B Nazanin" panose="00000400000000000000" pitchFamily="2" charset="-78"/>
              </a:rPr>
              <a:t>و استقرار سیستم ثبت جدید، گزارش مداخلات، اقدامات، پیگیری ها و اصلاحات به عمل آمده در قالب فرمت های طراحی شده و در بازه های زمانی اشاره شده به شرح ذیل  به این معاونت ارسال </a:t>
            </a:r>
            <a:r>
              <a:rPr lang="ar-SA" dirty="0" smtClean="0">
                <a:cs typeface="B Nazanin" panose="00000400000000000000" pitchFamily="2" charset="-78"/>
              </a:rPr>
              <a:t>گردد</a:t>
            </a:r>
            <a:r>
              <a:rPr lang="fa-IR" dirty="0" smtClean="0">
                <a:cs typeface="B Nazanin" panose="00000400000000000000" pitchFamily="2" charset="-78"/>
              </a:rPr>
              <a:t>.</a:t>
            </a:r>
            <a:endParaRPr lang="en-US" sz="2400"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20999353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80172"/>
            <a:ext cx="10515600" cy="4703964"/>
          </a:xfrm>
        </p:spPr>
        <p:txBody>
          <a:bodyPr anchor="ctr">
            <a:normAutofit/>
          </a:bodyPr>
          <a:lstStyle/>
          <a:p>
            <a:pPr marL="0" indent="0" algn="just" rtl="1">
              <a:lnSpc>
                <a:spcPct val="150000"/>
              </a:lnSpc>
              <a:buNone/>
            </a:pPr>
            <a:r>
              <a:rPr lang="fa-IR" sz="2000" spc="-20" dirty="0">
                <a:solidFill>
                  <a:srgbClr val="000000"/>
                </a:solidFill>
                <a:latin typeface="IPT Mitra" panose="00000400000000000000" pitchFamily="2" charset="2"/>
                <a:ea typeface="Calibri" panose="020F0502020204030204" pitchFamily="34" charset="0"/>
                <a:cs typeface="B Titr" panose="00000700000000000000" pitchFamily="2" charset="-78"/>
              </a:rPr>
              <a:t>سايت هاي حادثه مواد خطرناك معمولا به سه ناحيه كاري تقسيم بندي مي شوند. </a:t>
            </a:r>
            <a:endParaRPr lang="en-US" sz="2000" dirty="0">
              <a:latin typeface="IPT Mitra" panose="00000400000000000000" pitchFamily="2" charset="2"/>
              <a:ea typeface="Calibri" panose="020F0502020204030204" pitchFamily="34" charset="0"/>
              <a:cs typeface="B Titr" panose="00000700000000000000" pitchFamily="2" charset="-78"/>
            </a:endParaRPr>
          </a:p>
          <a:p>
            <a:pPr marL="342900" lvl="0" indent="-342900" algn="just" rtl="1">
              <a:lnSpc>
                <a:spcPct val="150000"/>
              </a:lnSpc>
              <a:spcAft>
                <a:spcPts val="1000"/>
              </a:spcAft>
              <a:buFont typeface="+mj-lt"/>
              <a:buAutoNum type="arabicPeriod"/>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منطقه ممنوعه يا منطقه داغ </a:t>
            </a:r>
            <a:r>
              <a:rPr lang="en-US"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a:t>
            </a:r>
            <a:r>
              <a:rPr lang="en-US" sz="2400" spc="-20" dirty="0">
                <a:solidFill>
                  <a:srgbClr val="000000"/>
                </a:solidFill>
                <a:ea typeface="Calibri" panose="020F0502020204030204" pitchFamily="34" charset="0"/>
                <a:cs typeface="B Nazanin" panose="00000400000000000000" pitchFamily="2" charset="-78"/>
              </a:rPr>
              <a:t>Exclusion or Hot Zone) </a:t>
            </a:r>
            <a:r>
              <a:rPr lang="fa-IR" sz="2400" spc="-20" dirty="0">
                <a:solidFill>
                  <a:srgbClr val="000000"/>
                </a:solidFill>
                <a:ea typeface="Calibri" panose="020F0502020204030204" pitchFamily="34" charset="0"/>
                <a:cs typeface="B Nazanin" panose="00000400000000000000" pitchFamily="2" charset="-78"/>
              </a:rPr>
              <a:t>– منطقه </a:t>
            </a: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آلوده</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 rtl="1">
              <a:lnSpc>
                <a:spcPct val="150000"/>
              </a:lnSpc>
              <a:spcAft>
                <a:spcPts val="1000"/>
              </a:spcAft>
              <a:buFont typeface="+mj-lt"/>
              <a:buAutoNum type="arabicPeriod"/>
            </a:pPr>
            <a:r>
              <a:rPr lang="en-US"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 </a:t>
            </a:r>
            <a:r>
              <a:rPr lang="fa-IR" sz="2400" spc="-20" dirty="0">
                <a:solidFill>
                  <a:srgbClr val="000000"/>
                </a:solidFill>
                <a:ea typeface="Calibri" panose="020F0502020204030204" pitchFamily="34" charset="0"/>
                <a:cs typeface="B Nazanin" panose="00000400000000000000" pitchFamily="2" charset="-78"/>
              </a:rPr>
              <a:t>منطقه كاهش آلودگي يا منطقه گرم – منطقه اي كه عمليات آودگي زدايي و فراهم سازي تجهيزات در آن انجام مي شود.</a:t>
            </a:r>
            <a:endParaRPr lang="en-US" sz="2400" dirty="0">
              <a:ea typeface="Calibri" panose="020F0502020204030204" pitchFamily="34" charset="0"/>
              <a:cs typeface="B Nazanin" panose="00000400000000000000" pitchFamily="2" charset="-78"/>
            </a:endParaRPr>
          </a:p>
          <a:p>
            <a:pPr marL="342900" lvl="0" indent="-342900" algn="just" rtl="1">
              <a:lnSpc>
                <a:spcPct val="150000"/>
              </a:lnSpc>
              <a:spcAft>
                <a:spcPts val="1000"/>
              </a:spcAft>
              <a:buFont typeface="+mj-lt"/>
              <a:buAutoNum type="arabicPeriod"/>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منطقه حمايت يا منطقه سرد- منطقه غير آلوده اي كه كارگران در آنجا نبايد با مواد خطرناك مواجهه داشته باشند.</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algn="r" rtl="1">
              <a:lnSpc>
                <a:spcPct val="150000"/>
              </a:lnSpc>
            </a:pPr>
            <a:endParaRPr lang="fa-IR" sz="2400" dirty="0">
              <a:latin typeface="IPT Mitra" panose="00000400000000000000" pitchFamily="2" charset="2"/>
              <a:cs typeface="B Nazanin" panose="00000400000000000000" pitchFamily="2" charset="-78"/>
            </a:endParaRPr>
          </a:p>
        </p:txBody>
      </p:sp>
      <p:cxnSp>
        <p:nvCxnSpPr>
          <p:cNvPr id="4" name="Straight Connector 3"/>
          <p:cNvCxnSpPr/>
          <p:nvPr/>
        </p:nvCxnSpPr>
        <p:spPr>
          <a:xfrm flipH="1" flipV="1">
            <a:off x="692331" y="1652452"/>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3"/>
          <p:cNvSpPr>
            <a:spLocks noGrp="1"/>
          </p:cNvSpPr>
          <p:nvPr>
            <p:ph type="title"/>
          </p:nvPr>
        </p:nvSpPr>
        <p:spPr>
          <a:xfrm>
            <a:off x="838200" y="192904"/>
            <a:ext cx="10515600" cy="1325563"/>
          </a:xfrm>
        </p:spPr>
        <p:txBody>
          <a:bodyPr>
            <a:normAutofit/>
          </a:bodyPr>
          <a:lstStyle/>
          <a:p>
            <a:pPr marL="0" indent="0" algn="r" rtl="1">
              <a:lnSpc>
                <a:spcPct val="150000"/>
              </a:lnSpc>
            </a:pPr>
            <a:r>
              <a:rPr lang="fa-IR" sz="4000"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2- منطقه بندی محل خطر</a:t>
            </a:r>
            <a:endParaRPr lang="fa-IR" sz="4000" dirty="0">
              <a:solidFill>
                <a:srgbClr val="0070C0"/>
              </a:solidFill>
              <a:cs typeface="B Titr" panose="00000700000000000000" pitchFamily="2" charset="-78"/>
            </a:endParaRPr>
          </a:p>
        </p:txBody>
      </p:sp>
    </p:spTree>
    <p:extLst>
      <p:ext uri="{BB962C8B-B14F-4D97-AF65-F5344CB8AC3E}">
        <p14:creationId xmlns:p14="http://schemas.microsoft.com/office/powerpoint/2010/main" val="280573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2736" y="1525229"/>
            <a:ext cx="10649495" cy="5332312"/>
          </a:xfrm>
        </p:spPr>
        <p:txBody>
          <a:bodyPr>
            <a:noAutofit/>
          </a:bodyPr>
          <a:lstStyle/>
          <a:p>
            <a:pPr marL="0" indent="0" algn="justLow" rtl="1">
              <a:lnSpc>
                <a:spcPct val="150000"/>
              </a:lnSpc>
              <a:spcAft>
                <a:spcPts val="800"/>
              </a:spcAft>
              <a:buNone/>
            </a:pPr>
            <a:r>
              <a:rPr lang="fa-IR" sz="2400" b="1" spc="-20" dirty="0" smtClean="0">
                <a:solidFill>
                  <a:srgbClr val="FF0000"/>
                </a:solidFill>
                <a:latin typeface="Times New Roman" panose="02020603050405020304" pitchFamily="18" charset="0"/>
                <a:ea typeface="Calibri" panose="020F0502020204030204" pitchFamily="34" charset="0"/>
                <a:cs typeface="B Nazanin" panose="00000400000000000000" pitchFamily="2" charset="-78"/>
              </a:rPr>
              <a:t>تعيين و مرز بندي اين سه منطقه بايد بر اساس نتايج نمونه برداري و پايش هوا و نيز بررسي راه هاي بالقوه فرار و ميزان انتشار آلودگي در موارد رهايش آلودگي انجام شود</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 حركت و انتقال پرسنل و تجهيزات بايد محدود به اين مناطق شده و اين انتقالات هم بايد فقط از طريق نقاط كنترل دسترسي انجام شود تا انتشار آلودگي به مناطق غير آلوده صورت نپذيرد (مناطق بايد بايد بقدر كافي بزرگ در نظر گرفته شوند تا كارهايي كه قرار است انجام شوند به سهولت انجام شده و از طرفي بقدري بزرگ نباشند كه سبب انتشار آلودگي توسط كارگران به ساير نقاط آن سايت شوند).</a:t>
            </a:r>
          </a:p>
          <a:p>
            <a:pPr marL="0" indent="0" algn="justLow" rtl="1">
              <a:lnSpc>
                <a:spcPct val="150000"/>
              </a:lnSpc>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در صورت شناسایی ماده شیمیایی، برای منطقه  محل خطر می</a:t>
            </a:r>
            <a:r>
              <a:rPr lang="en-US"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توان از نرم افزاز راهنمای واکنش در شرایط اضطراری (</a:t>
            </a:r>
            <a:r>
              <a:rPr lang="en-US"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ERG</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 استفاده نمود. داده های موردنیاز این نرم افزار شامل میزان نشت ماده شیمیایی (زیر 208 کیلوگرم نشت کوچک و بالای 208 کیلوگرم نشت بزرگ)، سرعت و جهت جریان باد و زمان حادثه (روز یا شب) می باشد. </a:t>
            </a:r>
            <a:endParaRPr lang="fa-IR" sz="2400" dirty="0">
              <a:cs typeface="B Nazanin" panose="00000400000000000000" pitchFamily="2" charset="-78"/>
            </a:endParaRPr>
          </a:p>
        </p:txBody>
      </p:sp>
      <p:cxnSp>
        <p:nvCxnSpPr>
          <p:cNvPr id="4" name="Straight Connector 3"/>
          <p:cNvCxnSpPr/>
          <p:nvPr/>
        </p:nvCxnSpPr>
        <p:spPr>
          <a:xfrm flipH="1" flipV="1">
            <a:off x="660762" y="1365604"/>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3"/>
          <p:cNvSpPr>
            <a:spLocks noGrp="1"/>
          </p:cNvSpPr>
          <p:nvPr>
            <p:ph type="title"/>
          </p:nvPr>
        </p:nvSpPr>
        <p:spPr>
          <a:xfrm>
            <a:off x="818605" y="0"/>
            <a:ext cx="10515600" cy="1325563"/>
          </a:xfrm>
        </p:spPr>
        <p:txBody>
          <a:bodyPr>
            <a:normAutofit/>
          </a:bodyPr>
          <a:lstStyle/>
          <a:p>
            <a:pPr marL="0" indent="0" algn="r" rtl="1">
              <a:lnSpc>
                <a:spcPct val="150000"/>
              </a:lnSpc>
            </a:pPr>
            <a:r>
              <a:rPr lang="fa-IR" sz="3600"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2- منطقه بندی محل خطر</a:t>
            </a:r>
            <a:endParaRPr lang="fa-IR" sz="3600" dirty="0">
              <a:solidFill>
                <a:srgbClr val="0070C0"/>
              </a:solidFill>
              <a:cs typeface="B Titr" panose="00000700000000000000" pitchFamily="2" charset="-78"/>
            </a:endParaRPr>
          </a:p>
        </p:txBody>
      </p:sp>
    </p:spTree>
    <p:extLst>
      <p:ext uri="{BB962C8B-B14F-4D97-AF65-F5344CB8AC3E}">
        <p14:creationId xmlns:p14="http://schemas.microsoft.com/office/powerpoint/2010/main" val="37057114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265" y="253605"/>
            <a:ext cx="10661469" cy="1457629"/>
          </a:xfrm>
        </p:spPr>
        <p:txBody>
          <a:bodyPr>
            <a:noAutofit/>
          </a:bodyPr>
          <a:lstStyle/>
          <a:p>
            <a:pPr algn="ctr" rtl="1">
              <a:lnSpc>
                <a:spcPct val="150000"/>
              </a:lnSpc>
              <a:spcAft>
                <a:spcPts val="800"/>
              </a:spcAft>
            </a:pPr>
            <a:r>
              <a:rPr lang="fa-IR" sz="28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در صورت عدم شناسایی مواد شیمیایی منطقه خطر اولیه (</a:t>
            </a:r>
            <a:r>
              <a:rPr lang="en-US" sz="28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Initial danger zone</a:t>
            </a:r>
            <a:r>
              <a:rPr lang="fa-IR" sz="28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 به شرح زیر توصیه می شود</a:t>
            </a:r>
            <a:r>
              <a:rPr lang="fa-IR" sz="28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a:t>
            </a:r>
            <a:endParaRPr lang="fa-IR" sz="2800" b="1" dirty="0">
              <a:solidFill>
                <a:srgbClr val="0070C0"/>
              </a:solidFill>
              <a:cs typeface="B Titr" panose="00000700000000000000" pitchFamily="2" charset="-78"/>
            </a:endParaRPr>
          </a:p>
        </p:txBody>
      </p:sp>
      <p:sp>
        <p:nvSpPr>
          <p:cNvPr id="3" name="Content Placeholder 2"/>
          <p:cNvSpPr>
            <a:spLocks noGrp="1"/>
          </p:cNvSpPr>
          <p:nvPr>
            <p:ph idx="1"/>
          </p:nvPr>
        </p:nvSpPr>
        <p:spPr>
          <a:xfrm>
            <a:off x="838200" y="2070324"/>
            <a:ext cx="10515600" cy="4351338"/>
          </a:xfrm>
        </p:spPr>
        <p:txBody>
          <a:bodyPr>
            <a:normAutofit/>
          </a:bodyPr>
          <a:lstStyle/>
          <a:p>
            <a:pPr algn="just" rtl="1">
              <a:lnSpc>
                <a:spcPct val="115000"/>
              </a:lnSpc>
              <a:spcAft>
                <a:spcPts val="800"/>
              </a:spcAft>
            </a:pPr>
            <a:r>
              <a:rPr lang="fa-IR" sz="2400" b="1"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جامدات: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50 متر</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800"/>
              </a:spcAft>
            </a:pPr>
            <a:r>
              <a:rPr lang="fa-IR" sz="2400" b="1"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مایعات: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100 متر از لبه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حوضچه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تشکیل شده در اثر نشت مایع</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800"/>
              </a:spcAft>
            </a:pPr>
            <a:r>
              <a:rPr lang="fa-IR" sz="2400" b="1"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گازها: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300 متر</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800"/>
              </a:spcAft>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باید توجه شود جهت و سرعت جریان باید مورد نظر قرار گیرد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fa-IR" sz="2400" dirty="0">
              <a:cs typeface="B Nazanin" panose="00000400000000000000" pitchFamily="2" charset="-78"/>
            </a:endParaRPr>
          </a:p>
        </p:txBody>
      </p:sp>
      <p:cxnSp>
        <p:nvCxnSpPr>
          <p:cNvPr id="5" name="Straight Connector 4"/>
          <p:cNvCxnSpPr/>
          <p:nvPr/>
        </p:nvCxnSpPr>
        <p:spPr>
          <a:xfrm flipH="1" flipV="1">
            <a:off x="692331" y="1711234"/>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522020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Reza\Desktop\Image_3358.png"/>
          <p:cNvPicPr>
            <a:picLocks noGrp="1"/>
          </p:cNvPicPr>
          <p:nvPr>
            <p:ph idx="1"/>
          </p:nvPr>
        </p:nvPicPr>
        <p:blipFill>
          <a:blip r:embed="rId2">
            <a:extLst>
              <a:ext uri="{28A0092B-C50C-407E-A947-70E740481C1C}">
                <a14:useLocalDpi xmlns:a14="http://schemas.microsoft.com/office/drawing/2010/main"/>
              </a:ext>
            </a:extLst>
          </a:blip>
          <a:srcRect/>
          <a:stretch>
            <a:fillRect/>
          </a:stretch>
        </p:blipFill>
        <p:spPr bwMode="auto">
          <a:xfrm>
            <a:off x="270456" y="257577"/>
            <a:ext cx="11706896" cy="6439437"/>
          </a:xfrm>
          <a:prstGeom prst="rect">
            <a:avLst/>
          </a:prstGeom>
          <a:noFill/>
          <a:ln>
            <a:noFill/>
          </a:ln>
        </p:spPr>
      </p:pic>
    </p:spTree>
    <p:extLst>
      <p:ext uri="{BB962C8B-B14F-4D97-AF65-F5344CB8AC3E}">
        <p14:creationId xmlns:p14="http://schemas.microsoft.com/office/powerpoint/2010/main" val="254016400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71418"/>
          </a:xfrm>
        </p:spPr>
        <p:txBody>
          <a:bodyPr>
            <a:normAutofit/>
          </a:bodyPr>
          <a:lstStyle/>
          <a:p>
            <a:pPr marL="228600" lvl="0" indent="-228600" algn="just" rtl="1">
              <a:lnSpc>
                <a:spcPct val="115000"/>
              </a:lnSpc>
              <a:spcBef>
                <a:spcPts val="1000"/>
              </a:spcBef>
            </a:pPr>
            <a:r>
              <a:rPr lang="fa-IR" sz="36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منطقه داغ </a:t>
            </a:r>
            <a:r>
              <a:rPr lang="en-US" sz="36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(Hot Zone)</a:t>
            </a:r>
            <a:r>
              <a:rPr lang="en-US" sz="3600" spc="-20" dirty="0">
                <a:solidFill>
                  <a:srgbClr val="0070C0"/>
                </a:solidFill>
                <a:latin typeface="Calibri" panose="020F0502020204030204" pitchFamily="34" charset="0"/>
                <a:ea typeface="Calibri" panose="020F0502020204030204" pitchFamily="34" charset="0"/>
                <a:cs typeface="B Titr" panose="00000700000000000000" pitchFamily="2" charset="-78"/>
              </a:rPr>
              <a:t> </a:t>
            </a:r>
            <a:endParaRPr lang="en-US" sz="3200" dirty="0">
              <a:solidFill>
                <a:srgbClr val="0070C0"/>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a:xfrm>
            <a:off x="728254" y="1690687"/>
            <a:ext cx="10515600" cy="5062809"/>
          </a:xfrm>
        </p:spPr>
        <p:txBody>
          <a:bodyPr>
            <a:normAutofit fontScale="85000" lnSpcReduction="20000"/>
          </a:bodyPr>
          <a:lstStyle/>
          <a:p>
            <a:pPr algn="justLow" rtl="1">
              <a:lnSpc>
                <a:spcPct val="160000"/>
              </a:lnSpc>
            </a:pPr>
            <a:r>
              <a:rPr lang="fa-IR"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منطقه </a:t>
            </a: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داغ يا منطقه ممنوعه منطقه اي است كه حادثه شيميايي در آنجا رخ داده است. بيشتر فعاليت هاي كاري در اين منطقه انجام مي شوند. فعاليت هاي اصلي كه در منطقه داغ انجام مي شوند عبارتند از:</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60000"/>
              </a:lnSpc>
              <a:spcAft>
                <a:spcPts val="1000"/>
              </a:spcAft>
              <a:buFont typeface="+mj-lt"/>
              <a:buAutoNum type="arabicParenR"/>
            </a:pPr>
            <a:r>
              <a:rPr lang="fa-IR" spc="-20" dirty="0">
                <a:solidFill>
                  <a:srgbClr val="000000"/>
                </a:solidFill>
                <a:latin typeface="IPT Mitra" panose="00000400000000000000" pitchFamily="2" charset="2"/>
                <a:ea typeface="Calibri" panose="020F0502020204030204" pitchFamily="34" charset="0"/>
                <a:cs typeface="B Nazanin" panose="00000400000000000000" pitchFamily="2" charset="-78"/>
              </a:rPr>
              <a:t>تعيين مشخصات سايت مثل تهيه نقشه، عكسبرداري و نمونه برداري از هوا و...</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60000"/>
              </a:lnSpc>
              <a:spcAft>
                <a:spcPts val="1000"/>
              </a:spcAft>
              <a:buFont typeface="+mj-lt"/>
              <a:buAutoNum type="arabicParenR"/>
            </a:pPr>
            <a:r>
              <a:rPr lang="fa-IR" spc="-20" dirty="0">
                <a:solidFill>
                  <a:srgbClr val="000000"/>
                </a:solidFill>
                <a:latin typeface="IPT Mitra" panose="00000400000000000000" pitchFamily="2" charset="2"/>
                <a:ea typeface="Calibri" panose="020F0502020204030204" pitchFamily="34" charset="0"/>
                <a:cs typeface="B Nazanin" panose="00000400000000000000" pitchFamily="2" charset="-78"/>
              </a:rPr>
              <a:t>حفر چاه با هدف پايش آلودگي آب هاي زيرزميني</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60000"/>
              </a:lnSpc>
              <a:spcAft>
                <a:spcPts val="1000"/>
              </a:spcAft>
              <a:buFont typeface="+mj-lt"/>
              <a:buAutoNum type="arabicParenR"/>
            </a:pPr>
            <a:r>
              <a:rPr lang="fa-IR" spc="-20" dirty="0">
                <a:solidFill>
                  <a:srgbClr val="000000"/>
                </a:solidFill>
                <a:latin typeface="IPT Mitra" panose="00000400000000000000" pitchFamily="2" charset="2"/>
                <a:ea typeface="Calibri" panose="020F0502020204030204" pitchFamily="34" charset="0"/>
                <a:cs typeface="B Nazanin" panose="00000400000000000000" pitchFamily="2" charset="-78"/>
              </a:rPr>
              <a:t>فعاليت هاي پاكسازي مثل جابجايي بشكه ها، مرتب سازي آنها و ساير مواد خطرناك</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60000"/>
              </a:lnSpc>
              <a:spcAft>
                <a:spcPts val="1000"/>
              </a:spcAft>
              <a:buFont typeface="+mj-lt"/>
              <a:buAutoNum type="arabicParenR"/>
            </a:pPr>
            <a:r>
              <a:rPr lang="fa-IR" spc="-20" dirty="0">
                <a:solidFill>
                  <a:srgbClr val="000000"/>
                </a:solidFill>
                <a:latin typeface="IPT Mitra" panose="00000400000000000000" pitchFamily="2" charset="2"/>
                <a:ea typeface="Calibri" panose="020F0502020204030204" pitchFamily="34" charset="0"/>
                <a:cs typeface="B Nazanin" panose="00000400000000000000" pitchFamily="2" charset="-78"/>
              </a:rPr>
              <a:t>انجام اقدامات اجرايي براي پاكسازي سايت</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60000"/>
              </a:lnSpc>
              <a:buFont typeface="+mj-lt"/>
              <a:buAutoNum type="arabicParenR"/>
            </a:pPr>
            <a:r>
              <a:rPr lang="fa-IR" spc="-20" dirty="0">
                <a:solidFill>
                  <a:srgbClr val="000000"/>
                </a:solidFill>
                <a:latin typeface="IPT Mitra" panose="00000400000000000000" pitchFamily="2" charset="2"/>
                <a:ea typeface="Calibri" panose="020F0502020204030204" pitchFamily="34" charset="0"/>
                <a:cs typeface="B Nazanin" panose="00000400000000000000" pitchFamily="2" charset="-78"/>
              </a:rPr>
              <a:t>فعاليت هاي اجراي تصفيه خاك يا سوزاندن در سايت</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algn="justLow" rtl="1">
              <a:lnSpc>
                <a:spcPct val="160000"/>
              </a:lnSpc>
            </a:pPr>
            <a:endParaRPr lang="fa-IR" dirty="0">
              <a:cs typeface="B Nazanin" panose="00000400000000000000" pitchFamily="2" charset="-78"/>
            </a:endParaRPr>
          </a:p>
        </p:txBody>
      </p:sp>
      <p:cxnSp>
        <p:nvCxnSpPr>
          <p:cNvPr id="4" name="Straight Connector 3"/>
          <p:cNvCxnSpPr/>
          <p:nvPr/>
        </p:nvCxnSpPr>
        <p:spPr>
          <a:xfrm flipH="1" flipV="1">
            <a:off x="582385" y="1536543"/>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719466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9824" y="1787404"/>
            <a:ext cx="10515600" cy="4819458"/>
          </a:xfrm>
        </p:spPr>
        <p:txBody>
          <a:bodyPr>
            <a:normAutofit/>
          </a:bodyPr>
          <a:lstStyle/>
          <a:p>
            <a:pPr algn="justLow" rtl="1">
              <a:lnSpc>
                <a:spcPct val="150000"/>
              </a:lnSpc>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فرمانده يا سرپرست تيم بايد مرزهاي بيروني ناحيه داغ را كه هات لاين ناميده مي شود را بر اساس معيارهاي جدول 7-3 مشخص نمايد. مرزهاي بيروني بايد بخوبي توسط خطوط، مخروط ها، نوار خطر يا ... علامت گذاري شده و يا با موانع فيزيكي مثل زنجير، فنس، راه بند و... محصور شود. در محيط منطقه داغ بايد نقاط دسترسي تحت كنترلي ايجاد شوند تا جريان افراد و تجهيزات به درون و بيرون منطقه تحت كنترل بوده و به تاييد اجراي درست روش هاي اجرايي تعيين شده كمك نمايد.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بهتر است در صورت امكان چهار نقطه دسترسي به منطقه داغ ايجاد شود. راه هاي ورود افراد و تجهيزات به اين منطقه بايد جداي از هم باشند. داخل خود منطقه داغ هم بايد بر اساس ميزان آلودگي به مناطق داخلي ديگري تقسيم شود. اين كار به قابليت انعطاف در عمليات، پاكسازي و تخصيص منابع كمك مي كند.</a:t>
            </a:r>
            <a:endParaRPr lang="fa-IR" sz="2400" dirty="0">
              <a:cs typeface="B Nazanin" panose="00000400000000000000" pitchFamily="2" charset="-78"/>
            </a:endParaRPr>
          </a:p>
        </p:txBody>
      </p:sp>
      <p:cxnSp>
        <p:nvCxnSpPr>
          <p:cNvPr id="4" name="Straight Connector 3"/>
          <p:cNvCxnSpPr/>
          <p:nvPr/>
        </p:nvCxnSpPr>
        <p:spPr>
          <a:xfrm flipH="1" flipV="1">
            <a:off x="582385" y="1536543"/>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759824" y="365125"/>
            <a:ext cx="10515600" cy="1171418"/>
          </a:xfrm>
        </p:spPr>
        <p:txBody>
          <a:bodyPr>
            <a:normAutofit/>
          </a:bodyPr>
          <a:lstStyle/>
          <a:p>
            <a:pPr marL="228600" lvl="0" indent="-228600" algn="just" rtl="1">
              <a:lnSpc>
                <a:spcPct val="115000"/>
              </a:lnSpc>
              <a:spcBef>
                <a:spcPts val="1000"/>
              </a:spcBef>
            </a:pPr>
            <a:r>
              <a:rPr lang="fa-IR" sz="36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منطقه داغ </a:t>
            </a:r>
            <a:r>
              <a:rPr lang="en-US" sz="36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(Hot Zone)</a:t>
            </a:r>
            <a:r>
              <a:rPr lang="en-US" sz="3600" spc="-20" dirty="0">
                <a:solidFill>
                  <a:srgbClr val="0070C0"/>
                </a:solidFill>
                <a:latin typeface="Calibri" panose="020F0502020204030204" pitchFamily="34" charset="0"/>
                <a:ea typeface="Calibri" panose="020F0502020204030204" pitchFamily="34" charset="0"/>
                <a:cs typeface="B Titr" panose="00000700000000000000" pitchFamily="2" charset="-78"/>
              </a:rPr>
              <a:t> </a:t>
            </a:r>
            <a:endParaRPr lang="en-US" sz="3200" dirty="0">
              <a:solidFill>
                <a:srgbClr val="0070C0"/>
              </a:solidFill>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50859592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8254" y="1813011"/>
            <a:ext cx="10515600" cy="4561663"/>
          </a:xfrm>
        </p:spPr>
        <p:txBody>
          <a:bodyPr>
            <a:normAutofit lnSpcReduction="10000"/>
          </a:bodyPr>
          <a:lstStyle/>
          <a:p>
            <a:pPr algn="just" rtl="1">
              <a:lnSpc>
                <a:spcPct val="150000"/>
              </a:lnSpc>
              <a:spcAft>
                <a:spcPts val="800"/>
              </a:spcAft>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الزامات پرسنلي در منطقه ممنوعه ممكن است شامل فرمانده تيم، گروه هاي اجرايي، و پرسنل تخصصي مثل اپراتورهاي ماشين آلات سنگين،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تكنسين هاي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نمونه برداري، راننده كاميون، متخصص حفاري و... باشد. تمام پرسنل حاضر در منطقه ممنوعه بايد از سطوح حفاظت تعيين شده در پلن هاي ايمني استفاده نمايند و هيچ استثنايي در اين زمينه وجود ندارد. سطح حفاظت لازم در منطقه ممنوعه بر اساس وظيفه تعيين شده براي افراد ممكن است متفاوت باشد. براي مثال، كارگري كه نمونه برداري از مخازن سر باز انجام مي دهد ممكن است به سطح حفاظت </a:t>
            </a:r>
            <a:r>
              <a:rPr lang="en-US"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B</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نياز داشته باشد در حاليكه فردي كه از هواي محيط نمونه برداري مي كند ممكن است به سطح حفاظت </a:t>
            </a:r>
            <a:r>
              <a:rPr lang="en-US"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C</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نياز داشته باشد. در صورت امكان سطوح حفاظت تعيين شده در منطقه ممنوعه بايد قابل انعطاف باشد.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lnSpc>
                <a:spcPct val="150000"/>
              </a:lnSpc>
            </a:pPr>
            <a:endParaRPr lang="fa-IR" sz="2400" dirty="0">
              <a:cs typeface="B Nazanin" panose="00000400000000000000" pitchFamily="2" charset="-78"/>
            </a:endParaRPr>
          </a:p>
        </p:txBody>
      </p:sp>
      <p:cxnSp>
        <p:nvCxnSpPr>
          <p:cNvPr id="4" name="Straight Connector 3"/>
          <p:cNvCxnSpPr/>
          <p:nvPr/>
        </p:nvCxnSpPr>
        <p:spPr>
          <a:xfrm flipH="1" flipV="1">
            <a:off x="582385" y="1536543"/>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759824" y="365125"/>
            <a:ext cx="10515600" cy="1171418"/>
          </a:xfrm>
        </p:spPr>
        <p:txBody>
          <a:bodyPr>
            <a:normAutofit/>
          </a:bodyPr>
          <a:lstStyle/>
          <a:p>
            <a:pPr marL="228600" lvl="0" indent="-228600" algn="just" rtl="1">
              <a:lnSpc>
                <a:spcPct val="115000"/>
              </a:lnSpc>
              <a:spcBef>
                <a:spcPts val="1000"/>
              </a:spcBef>
            </a:pPr>
            <a:r>
              <a:rPr lang="fa-IR" sz="36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منطقه داغ </a:t>
            </a:r>
            <a:r>
              <a:rPr lang="en-US" sz="36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(Hot Zone)</a:t>
            </a:r>
            <a:r>
              <a:rPr lang="en-US" sz="3600" spc="-20" dirty="0">
                <a:solidFill>
                  <a:srgbClr val="0070C0"/>
                </a:solidFill>
                <a:latin typeface="Calibri" panose="020F0502020204030204" pitchFamily="34" charset="0"/>
                <a:ea typeface="Calibri" panose="020F0502020204030204" pitchFamily="34" charset="0"/>
                <a:cs typeface="B Titr" panose="00000700000000000000" pitchFamily="2" charset="-78"/>
              </a:rPr>
              <a:t> </a:t>
            </a:r>
            <a:endParaRPr lang="en-US" sz="3200" dirty="0">
              <a:solidFill>
                <a:srgbClr val="0070C0"/>
              </a:solidFill>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149001395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6185"/>
            <a:ext cx="10515600" cy="774654"/>
          </a:xfrm>
        </p:spPr>
        <p:style>
          <a:lnRef idx="2">
            <a:schemeClr val="dk1"/>
          </a:lnRef>
          <a:fillRef idx="1">
            <a:schemeClr val="lt1"/>
          </a:fillRef>
          <a:effectRef idx="0">
            <a:schemeClr val="dk1"/>
          </a:effectRef>
          <a:fontRef idx="minor">
            <a:schemeClr val="dk1"/>
          </a:fontRef>
        </p:style>
        <p:txBody>
          <a:bodyPr>
            <a:normAutofit/>
          </a:bodyPr>
          <a:lstStyle/>
          <a:p>
            <a:pPr algn="ctr" rtl="1"/>
            <a:r>
              <a:rPr lang="fa-IR" sz="2800"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جدول 7-3: تعيين هات لاين</a:t>
            </a:r>
            <a:endParaRPr lang="en-US" sz="2800" dirty="0"/>
          </a:p>
        </p:txBody>
      </p:sp>
      <p:sp>
        <p:nvSpPr>
          <p:cNvPr id="3" name="Content Placeholder 2"/>
          <p:cNvSpPr>
            <a:spLocks noGrp="1"/>
          </p:cNvSpPr>
          <p:nvPr>
            <p:ph idx="1"/>
          </p:nvPr>
        </p:nvSpPr>
        <p:spPr>
          <a:xfrm>
            <a:off x="838200" y="920839"/>
            <a:ext cx="10515600" cy="5937161"/>
          </a:xfrm>
        </p:spPr>
        <p:style>
          <a:lnRef idx="2">
            <a:schemeClr val="dk1"/>
          </a:lnRef>
          <a:fillRef idx="1">
            <a:schemeClr val="lt1"/>
          </a:fillRef>
          <a:effectRef idx="0">
            <a:schemeClr val="dk1"/>
          </a:effectRef>
          <a:fontRef idx="minor">
            <a:schemeClr val="dk1"/>
          </a:fontRef>
        </p:style>
        <p:txBody>
          <a:bodyPr anchor="ctr">
            <a:noAutofit/>
          </a:bodyPr>
          <a:lstStyle/>
          <a:p>
            <a:pPr marL="0" indent="0" algn="justLow" rtl="1">
              <a:buNone/>
            </a:pPr>
            <a:r>
              <a:rPr lang="fa-IR" sz="1800" dirty="0">
                <a:cs typeface="B Titr" panose="00000700000000000000" pitchFamily="2" charset="-78"/>
              </a:rPr>
              <a:t>ارزیابی چشمی خطرات فوری در سایت.</a:t>
            </a:r>
          </a:p>
          <a:p>
            <a:pPr marL="0" indent="0" algn="justLow" rtl="1">
              <a:buNone/>
            </a:pPr>
            <a:r>
              <a:rPr lang="fa-IR" sz="1800" dirty="0">
                <a:cs typeface="B Nazanin" panose="00000400000000000000" pitchFamily="2" charset="-78"/>
              </a:rPr>
              <a:t>- تعیین محل:</a:t>
            </a:r>
          </a:p>
          <a:p>
            <a:pPr marL="0" indent="0" algn="justLow" rtl="1">
              <a:buNone/>
            </a:pPr>
            <a:r>
              <a:rPr lang="fa-IR" sz="1800" dirty="0">
                <a:cs typeface="B Nazanin" panose="00000400000000000000" pitchFamily="2" charset="-78"/>
              </a:rPr>
              <a:t>- مواد خطرناک</a:t>
            </a:r>
          </a:p>
          <a:p>
            <a:pPr marL="0" indent="0" algn="justLow" rtl="1">
              <a:buNone/>
            </a:pPr>
            <a:r>
              <a:rPr lang="fa-IR" sz="1800" dirty="0">
                <a:cs typeface="B Nazanin" panose="00000400000000000000" pitchFamily="2" charset="-78"/>
              </a:rPr>
              <a:t>- درین مایعات، شیرابه ها، و مواد نشت کرده و رها شده</a:t>
            </a:r>
          </a:p>
          <a:p>
            <a:pPr marL="0" indent="0" algn="justLow" rtl="1">
              <a:buNone/>
            </a:pPr>
            <a:r>
              <a:rPr lang="fa-IR" sz="1800" dirty="0" smtClean="0">
                <a:cs typeface="B Nazanin" panose="00000400000000000000" pitchFamily="2" charset="-78"/>
              </a:rPr>
              <a:t>تغییر </a:t>
            </a:r>
            <a:r>
              <a:rPr lang="fa-IR" sz="1800" dirty="0">
                <a:cs typeface="B Nazanin" panose="00000400000000000000" pitchFamily="2" charset="-78"/>
              </a:rPr>
              <a:t>رنگ های قابل </a:t>
            </a:r>
            <a:r>
              <a:rPr lang="fa-IR" sz="1800" dirty="0" smtClean="0">
                <a:cs typeface="B Nazanin" panose="00000400000000000000" pitchFamily="2" charset="-78"/>
              </a:rPr>
              <a:t>مشاهده</a:t>
            </a:r>
          </a:p>
          <a:p>
            <a:pPr marL="0" indent="0" algn="justLow" rtl="1">
              <a:buNone/>
            </a:pPr>
            <a:r>
              <a:rPr lang="fa-IR" sz="1800" dirty="0">
                <a:cs typeface="B Titr" panose="00000700000000000000" pitchFamily="2" charset="-78"/>
              </a:rPr>
              <a:t>ارزیابی داده های ارزیابی اولیه سایت شامل نشان دادن وجود:</a:t>
            </a:r>
          </a:p>
          <a:p>
            <a:pPr algn="justLow" rtl="1">
              <a:buFontTx/>
              <a:buChar char="-"/>
            </a:pPr>
            <a:r>
              <a:rPr lang="fa-IR" sz="1800" dirty="0" smtClean="0">
                <a:cs typeface="B Nazanin" panose="00000400000000000000" pitchFamily="2" charset="-78"/>
              </a:rPr>
              <a:t>گازهای </a:t>
            </a:r>
            <a:r>
              <a:rPr lang="fa-IR" sz="1800" dirty="0">
                <a:cs typeface="B Nazanin" panose="00000400000000000000" pitchFamily="2" charset="-78"/>
              </a:rPr>
              <a:t>قابل </a:t>
            </a:r>
            <a:r>
              <a:rPr lang="fa-IR" sz="1800" dirty="0" smtClean="0">
                <a:cs typeface="B Nazanin" panose="00000400000000000000" pitchFamily="2" charset="-78"/>
              </a:rPr>
              <a:t>سوختن</a:t>
            </a:r>
          </a:p>
          <a:p>
            <a:pPr algn="justLow" rtl="1">
              <a:buFontTx/>
              <a:buChar char="-"/>
            </a:pPr>
            <a:r>
              <a:rPr lang="fa-IR" sz="1800" dirty="0" smtClean="0">
                <a:cs typeface="B Nazanin" panose="00000400000000000000" pitchFamily="2" charset="-78"/>
              </a:rPr>
              <a:t>گازهای </a:t>
            </a:r>
            <a:r>
              <a:rPr lang="fa-IR" sz="1800" dirty="0">
                <a:cs typeface="B Nazanin" panose="00000400000000000000" pitchFamily="2" charset="-78"/>
              </a:rPr>
              <a:t>آلی و غیرآلی، ذرات یا </a:t>
            </a:r>
            <a:r>
              <a:rPr lang="fa-IR" sz="1800" dirty="0" smtClean="0">
                <a:cs typeface="B Nazanin" panose="00000400000000000000" pitchFamily="2" charset="-78"/>
              </a:rPr>
              <a:t>بخارات</a:t>
            </a:r>
          </a:p>
          <a:p>
            <a:pPr algn="justLow" rtl="1">
              <a:buFontTx/>
              <a:buChar char="-"/>
            </a:pPr>
            <a:r>
              <a:rPr lang="fa-IR" sz="1800" dirty="0" smtClean="0">
                <a:cs typeface="B Nazanin" panose="00000400000000000000" pitchFamily="2" charset="-78"/>
              </a:rPr>
              <a:t>پرتوهای یونیزان</a:t>
            </a:r>
          </a:p>
          <a:p>
            <a:pPr algn="justLow" rtl="1">
              <a:buFontTx/>
              <a:buChar char="-"/>
            </a:pPr>
            <a:r>
              <a:rPr lang="fa-IR" sz="1800" dirty="0" smtClean="0">
                <a:cs typeface="B Nazanin" panose="00000400000000000000" pitchFamily="2" charset="-78"/>
              </a:rPr>
              <a:t>ارزیابی </a:t>
            </a:r>
            <a:r>
              <a:rPr lang="fa-IR" sz="1800" dirty="0">
                <a:cs typeface="B Nazanin" panose="00000400000000000000" pitchFamily="2" charset="-78"/>
              </a:rPr>
              <a:t>نتایج نمونه برداری از هوا، خاک و </a:t>
            </a:r>
            <a:r>
              <a:rPr lang="fa-IR" sz="1800" dirty="0" smtClean="0">
                <a:cs typeface="B Nazanin" panose="00000400000000000000" pitchFamily="2" charset="-78"/>
              </a:rPr>
              <a:t>آب.</a:t>
            </a:r>
          </a:p>
          <a:p>
            <a:pPr algn="justLow" rtl="1">
              <a:buFontTx/>
              <a:buChar char="-"/>
            </a:pPr>
            <a:r>
              <a:rPr lang="fa-IR" sz="1800" dirty="0" smtClean="0">
                <a:cs typeface="B Nazanin" panose="00000400000000000000" pitchFamily="2" charset="-78"/>
              </a:rPr>
              <a:t>در </a:t>
            </a:r>
            <a:r>
              <a:rPr lang="fa-IR" sz="1800" dirty="0">
                <a:cs typeface="B Nazanin" panose="00000400000000000000" pitchFamily="2" charset="-78"/>
              </a:rPr>
              <a:t>نظر گرفتن فاصله مورد نیاز برای پیشگیری از انفجار یا آتش سوزی تحت تاثیر قرار دهنده پرسنل بیرون </a:t>
            </a:r>
            <a:r>
              <a:rPr lang="fa-IR" sz="1800" dirty="0" smtClean="0">
                <a:cs typeface="B Nazanin" panose="00000400000000000000" pitchFamily="2" charset="-78"/>
              </a:rPr>
              <a:t>از منطقه داغ</a:t>
            </a:r>
          </a:p>
          <a:p>
            <a:pPr algn="justLow" rtl="1">
              <a:buFontTx/>
              <a:buChar char="-"/>
            </a:pPr>
            <a:r>
              <a:rPr lang="fa-IR" sz="1800" dirty="0" smtClean="0">
                <a:cs typeface="B Nazanin" panose="00000400000000000000" pitchFamily="2" charset="-78"/>
              </a:rPr>
              <a:t>در </a:t>
            </a:r>
            <a:r>
              <a:rPr lang="fa-IR" sz="1800" dirty="0">
                <a:cs typeface="B Nazanin" panose="00000400000000000000" pitchFamily="2" charset="-78"/>
              </a:rPr>
              <a:t>نظر گرفتن فاصله ای که پرسنل باید حرکت کنند تا به هات زون وارد یا خارج </a:t>
            </a:r>
            <a:r>
              <a:rPr lang="fa-IR" sz="1800" dirty="0" smtClean="0">
                <a:cs typeface="B Nazanin" panose="00000400000000000000" pitchFamily="2" charset="-78"/>
              </a:rPr>
              <a:t>شوند.</a:t>
            </a:r>
          </a:p>
          <a:p>
            <a:pPr algn="justLow" rtl="1">
              <a:buFontTx/>
              <a:buChar char="-"/>
            </a:pPr>
            <a:r>
              <a:rPr lang="fa-IR" sz="1800" dirty="0" smtClean="0">
                <a:cs typeface="B Nazanin" panose="00000400000000000000" pitchFamily="2" charset="-78"/>
              </a:rPr>
              <a:t>لحاظ </a:t>
            </a:r>
            <a:r>
              <a:rPr lang="fa-IR" sz="1800" dirty="0">
                <a:cs typeface="B Nazanin" panose="00000400000000000000" pitchFamily="2" charset="-78"/>
              </a:rPr>
              <a:t>کردن مناطق فیزیکی لازم برای اقدامات </a:t>
            </a:r>
            <a:r>
              <a:rPr lang="fa-IR" sz="1800" dirty="0" smtClean="0">
                <a:cs typeface="B Nazanin" panose="00000400000000000000" pitchFamily="2" charset="-78"/>
              </a:rPr>
              <a:t>اجرایی</a:t>
            </a:r>
          </a:p>
          <a:p>
            <a:pPr algn="justLow" rtl="1">
              <a:buFontTx/>
              <a:buChar char="-"/>
            </a:pPr>
            <a:r>
              <a:rPr lang="fa-IR" sz="1800" dirty="0" smtClean="0">
                <a:cs typeface="B Nazanin" panose="00000400000000000000" pitchFamily="2" charset="-78"/>
              </a:rPr>
              <a:t>در </a:t>
            </a:r>
            <a:r>
              <a:rPr lang="fa-IR" sz="1800" dirty="0">
                <a:cs typeface="B Nazanin" panose="00000400000000000000" pitchFamily="2" charset="-78"/>
              </a:rPr>
              <a:t>نظر گرفتن شرایط جوی که پتانسیل انتشار آلودگی به بیرون از سایت را </a:t>
            </a:r>
            <a:r>
              <a:rPr lang="fa-IR" sz="1800" dirty="0" smtClean="0">
                <a:cs typeface="B Nazanin" panose="00000400000000000000" pitchFamily="2" charset="-78"/>
              </a:rPr>
              <a:t>دارند.</a:t>
            </a:r>
          </a:p>
          <a:p>
            <a:pPr algn="justLow" rtl="1">
              <a:buFontTx/>
              <a:buChar char="-"/>
            </a:pPr>
            <a:r>
              <a:rPr lang="fa-IR" sz="1800" dirty="0" smtClean="0">
                <a:cs typeface="B Nazanin" panose="00000400000000000000" pitchFamily="2" charset="-78"/>
              </a:rPr>
              <a:t>ایمن </a:t>
            </a:r>
            <a:r>
              <a:rPr lang="fa-IR" sz="1800" dirty="0">
                <a:cs typeface="B Nazanin" panose="00000400000000000000" pitchFamily="2" charset="-78"/>
              </a:rPr>
              <a:t>سازی و نشان دادن واضح هات </a:t>
            </a:r>
            <a:r>
              <a:rPr lang="fa-IR" sz="1800" dirty="0" smtClean="0">
                <a:cs typeface="B Nazanin" panose="00000400000000000000" pitchFamily="2" charset="-78"/>
              </a:rPr>
              <a:t>لاین</a:t>
            </a:r>
          </a:p>
          <a:p>
            <a:pPr algn="justLow" rtl="1">
              <a:buFontTx/>
              <a:buChar char="-"/>
            </a:pPr>
            <a:r>
              <a:rPr lang="fa-IR" sz="1800" dirty="0" smtClean="0">
                <a:cs typeface="B Nazanin" panose="00000400000000000000" pitchFamily="2" charset="-78"/>
              </a:rPr>
              <a:t>تغییر </a:t>
            </a:r>
            <a:r>
              <a:rPr lang="fa-IR" sz="1800" dirty="0">
                <a:cs typeface="B Nazanin" panose="00000400000000000000" pitchFamily="2" charset="-78"/>
              </a:rPr>
              <a:t>و اصلاح منطقه عملیاتی در صورت لزوم و یا تغییر شرایط</a:t>
            </a:r>
            <a:endParaRPr lang="en-US" sz="1800" dirty="0">
              <a:cs typeface="B Nazanin" panose="00000400000000000000" pitchFamily="2" charset="-78"/>
            </a:endParaRPr>
          </a:p>
        </p:txBody>
      </p:sp>
    </p:spTree>
    <p:extLst>
      <p:ext uri="{BB962C8B-B14F-4D97-AF65-F5344CB8AC3E}">
        <p14:creationId xmlns:p14="http://schemas.microsoft.com/office/powerpoint/2010/main" val="1708512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254" y="250168"/>
            <a:ext cx="10515600" cy="1325563"/>
          </a:xfrm>
        </p:spPr>
        <p:txBody>
          <a:bodyPr>
            <a:normAutofit/>
          </a:bodyPr>
          <a:lstStyle/>
          <a:p>
            <a:pPr algn="r" rtl="1">
              <a:lnSpc>
                <a:spcPct val="115000"/>
              </a:lnSpc>
            </a:pPr>
            <a:r>
              <a:rPr lang="fa-IR" sz="27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منطقه كاهش آلودگي يا ناحيه گرم </a:t>
            </a:r>
            <a:r>
              <a:rPr lang="en-US" sz="27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(Contamination Reduction or Warm Zone</a:t>
            </a:r>
            <a:r>
              <a:rPr lang="en-US" sz="27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a:t>
            </a:r>
            <a:endParaRPr lang="fa-IR" sz="2700" dirty="0">
              <a:solidFill>
                <a:srgbClr val="0070C0"/>
              </a:solidFill>
              <a:cs typeface="B Titr" panose="00000700000000000000" pitchFamily="2" charset="-78"/>
            </a:endParaRPr>
          </a:p>
        </p:txBody>
      </p:sp>
      <p:sp>
        <p:nvSpPr>
          <p:cNvPr id="3" name="Content Placeholder 2"/>
          <p:cNvSpPr>
            <a:spLocks noGrp="1"/>
          </p:cNvSpPr>
          <p:nvPr>
            <p:ph idx="1"/>
          </p:nvPr>
        </p:nvSpPr>
        <p:spPr>
          <a:xfrm>
            <a:off x="728254" y="1709715"/>
            <a:ext cx="10515600" cy="5032376"/>
          </a:xfrm>
        </p:spPr>
        <p:txBody>
          <a:bodyPr>
            <a:normAutofit fontScale="92500" lnSpcReduction="10000"/>
          </a:bodyPr>
          <a:lstStyle/>
          <a:p>
            <a:pPr marL="0" indent="0" algn="justLow" rtl="1">
              <a:lnSpc>
                <a:spcPct val="150000"/>
              </a:lnSpc>
              <a:buNone/>
            </a:pPr>
            <a:r>
              <a:rPr lang="fa-IR" sz="3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منطقه كاهش آلودگي يا </a:t>
            </a:r>
            <a:r>
              <a:rPr lang="en-US" sz="3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CRZ</a:t>
            </a:r>
            <a:r>
              <a:rPr lang="fa-IR" sz="30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يا منطقه گرم يك منطقه انتقالي بين منطقه آلودگي و مناطق پاك است. اين منطق براي كاهش احتمال آلودگي منطقه پاك يا ساير مناطق تحت تاثير ايجاد مي شود. ايجاد فاصله بين منطقه ممنوعه و مناطق حمايت، بصورت تركيبي با فرايند آلودگي زدايي، انتقال فيزيكي آلاينده ها و آلودگي ها را به مناطق پاك كم مي كند. فرايند آلودگي زدايي در مرزهاي بين منطقه ممنوعه و منطقه كاهش آلودگي كه هات لاين ناميده مي شود شروع مي شود. حداقل بايد دو خط ايستگاه آلودگي زدايي ايجاد شود- يكي براي پرسنل و ديگري براي تجهيزات سنگين</a:t>
            </a:r>
            <a:r>
              <a:rPr lang="fa-IR" sz="30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p>
          <a:p>
            <a:pPr marL="0" indent="0" algn="justLow" rtl="1">
              <a:lnSpc>
                <a:spcPct val="150000"/>
              </a:lnSpc>
              <a:buNone/>
            </a:pPr>
            <a:endParaRPr lang="fa-IR" sz="2200" dirty="0" smtClean="0">
              <a:latin typeface="Times New Roman" panose="02020603050405020304" pitchFamily="18" charset="0"/>
              <a:ea typeface="Calibri" panose="020F0502020204030204" pitchFamily="34" charset="0"/>
              <a:cs typeface="B Nazanin" panose="00000400000000000000" pitchFamily="2" charset="-78"/>
            </a:endParaRPr>
          </a:p>
          <a:p>
            <a:pPr marL="0" indent="0" rtl="1">
              <a:lnSpc>
                <a:spcPct val="150000"/>
              </a:lnSpc>
              <a:spcAft>
                <a:spcPts val="0"/>
              </a:spcAft>
              <a:buNone/>
            </a:pPr>
            <a:r>
              <a:rPr lang="en-US" sz="2400" dirty="0" smtClean="0">
                <a:latin typeface="Times New Roman" panose="02020603050405020304" pitchFamily="18" charset="0"/>
                <a:ea typeface="Calibri" panose="020F0502020204030204" pitchFamily="34" charset="0"/>
                <a:cs typeface="B Nazanin" panose="00000400000000000000" pitchFamily="2" charset="-78"/>
              </a:rPr>
              <a:t>Contamination </a:t>
            </a:r>
            <a:r>
              <a:rPr lang="en-US" sz="2400" dirty="0">
                <a:latin typeface="Times New Roman" panose="02020603050405020304" pitchFamily="18" charset="0"/>
                <a:ea typeface="Calibri" panose="020F0502020204030204" pitchFamily="34" charset="0"/>
                <a:cs typeface="B Nazanin" panose="00000400000000000000" pitchFamily="2" charset="-78"/>
              </a:rPr>
              <a:t>Reduction Zone (CRZ</a:t>
            </a:r>
            <a:r>
              <a:rPr lang="en-US" sz="2400" dirty="0" smtClean="0">
                <a:latin typeface="Times New Roman" panose="02020603050405020304" pitchFamily="18" charset="0"/>
                <a:ea typeface="Calibri" panose="020F0502020204030204" pitchFamily="34" charset="0"/>
                <a:cs typeface="B Nazanin" panose="00000400000000000000" pitchFamily="2" charset="-78"/>
              </a:rPr>
              <a:t>)</a:t>
            </a:r>
            <a:endParaRPr lang="fa-IR"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582385" y="1536543"/>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a:off x="728254" y="5937159"/>
            <a:ext cx="4364329" cy="515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904265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6761" y="1646130"/>
            <a:ext cx="10515600" cy="4924488"/>
          </a:xfrm>
        </p:spPr>
        <p:txBody>
          <a:bodyPr>
            <a:normAutofit/>
          </a:bodyPr>
          <a:lstStyle/>
          <a:p>
            <a:pPr algn="justLow" rtl="1">
              <a:lnSpc>
                <a:spcPct val="150000"/>
              </a:lnSpc>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فعاليت هاي بزرگ و گسترده ممكن است به بيش از دو ايستگاه آلودگي زدايي نياز داشته باشد اما معمولا دو ايستگاه كافي است. ورود و خروج به منطقه هات و منطقه كاهش آلودگي فقط بايد از طريق نقاط دسترسي انجام شود. ميزان آلودگي در منطقه كاهش آلودگي از سمت هات لاين به منطقه پاك كاهش مي يابد. مرز بين منطقه حمايت و منطقه كاهش آلودگي خط كنترل آلودگي ناميده مي شود. دسترسي به منطقه كاهش آلودگي از منطقه ساپورت هم بايد از طريق دو نقطه كنترلي انجام مي پذيرد</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پرسنلي كه در منطقه كاهش آلودگي مستقر مي شوند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عمدتاً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افسران ايمني، اپراتورهاي آلودگي زدايي و پرسنل اضطراري كه ممكن است نياز باشند هستند. منطقه كاهش آلودگي بايد بخوبي طراحي شود تا فعاليت هاي زير بخوبي انجام شوند</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582385" y="1536543"/>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655319" y="210980"/>
            <a:ext cx="10515600" cy="1325563"/>
          </a:xfrm>
        </p:spPr>
        <p:txBody>
          <a:bodyPr>
            <a:normAutofit/>
          </a:bodyPr>
          <a:lstStyle/>
          <a:p>
            <a:pPr algn="r" rtl="1">
              <a:lnSpc>
                <a:spcPct val="115000"/>
              </a:lnSpc>
            </a:pPr>
            <a:r>
              <a:rPr lang="fa-IR" sz="27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منطقه كاهش آلودگي يا ناحيه گرم </a:t>
            </a:r>
            <a:r>
              <a:rPr lang="en-US" sz="27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(Contamination Reduction or Warm Zone</a:t>
            </a:r>
            <a:r>
              <a:rPr lang="en-US" sz="27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a:t>
            </a:r>
            <a:endParaRPr lang="fa-IR" dirty="0">
              <a:solidFill>
                <a:srgbClr val="0070C0"/>
              </a:solidFill>
              <a:cs typeface="B Titr" panose="00000700000000000000" pitchFamily="2" charset="-78"/>
            </a:endParaRPr>
          </a:p>
        </p:txBody>
      </p:sp>
    </p:spTree>
    <p:extLst>
      <p:ext uri="{BB962C8B-B14F-4D97-AF65-F5344CB8AC3E}">
        <p14:creationId xmlns:p14="http://schemas.microsoft.com/office/powerpoint/2010/main" val="201772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5400" dirty="0" smtClean="0">
                <a:solidFill>
                  <a:srgbClr val="0070C0"/>
                </a:solidFill>
                <a:cs typeface="B Titr" panose="00000700000000000000" pitchFamily="2" charset="-78"/>
              </a:rPr>
              <a:t>مقدمه</a:t>
            </a:r>
            <a:endParaRPr lang="en-US" sz="5400" dirty="0">
              <a:solidFill>
                <a:srgbClr val="0070C0"/>
              </a:solidFill>
              <a:cs typeface="B Titr" panose="00000700000000000000" pitchFamily="2" charset="-78"/>
            </a:endParaRPr>
          </a:p>
        </p:txBody>
      </p:sp>
      <p:sp>
        <p:nvSpPr>
          <p:cNvPr id="7" name="Content Placeholder 6"/>
          <p:cNvSpPr>
            <a:spLocks noGrp="1"/>
          </p:cNvSpPr>
          <p:nvPr>
            <p:ph idx="1"/>
          </p:nvPr>
        </p:nvSpPr>
        <p:spPr>
          <a:xfrm>
            <a:off x="765265" y="1867437"/>
            <a:ext cx="10515600" cy="4662152"/>
          </a:xfrm>
        </p:spPr>
        <p:txBody>
          <a:bodyPr anchor="ctr">
            <a:noAutofit/>
          </a:bodyPr>
          <a:lstStyle/>
          <a:p>
            <a:pPr marL="514350" indent="-514350" algn="justLow" rtl="1">
              <a:lnSpc>
                <a:spcPct val="150000"/>
              </a:lnSpc>
              <a:buAutoNum type="arabicPeriod"/>
            </a:pPr>
            <a:r>
              <a:rPr lang="ar-SA" sz="2400" dirty="0" smtClean="0">
                <a:cs typeface="B Nazanin" panose="00000400000000000000" pitchFamily="2" charset="-78"/>
              </a:rPr>
              <a:t>برای </a:t>
            </a:r>
            <a:r>
              <a:rPr lang="ar-SA" sz="2400" dirty="0">
                <a:cs typeface="B Nazanin" panose="00000400000000000000" pitchFamily="2" charset="-78"/>
              </a:rPr>
              <a:t>ثبت اطلاعات حوادث شیمیایی فایل اکسلی طراحی گردیده </a:t>
            </a:r>
            <a:r>
              <a:rPr lang="ar-SA" sz="2400" dirty="0" smtClean="0">
                <a:cs typeface="B Nazanin" panose="00000400000000000000" pitchFamily="2" charset="-78"/>
              </a:rPr>
              <a:t>است</a:t>
            </a:r>
            <a:r>
              <a:rPr lang="fa-IR" sz="2400" dirty="0" smtClean="0">
                <a:cs typeface="B Nazanin" panose="00000400000000000000" pitchFamily="2" charset="-78"/>
              </a:rPr>
              <a:t>.</a:t>
            </a:r>
            <a:r>
              <a:rPr lang="ar-SA" sz="2400" dirty="0" smtClean="0">
                <a:cs typeface="B Nazanin" panose="00000400000000000000" pitchFamily="2" charset="-78"/>
              </a:rPr>
              <a:t> </a:t>
            </a:r>
            <a:r>
              <a:rPr lang="ar-SA" sz="2400" dirty="0">
                <a:cs typeface="B Nazanin" panose="00000400000000000000" pitchFamily="2" charset="-78"/>
              </a:rPr>
              <a:t>با توجه به عدم امکان گزارش گیری از سامانه جامع بازرسی و ضرورت واکنش سریع نسبت به سوانح شیمیایی، تا زمان باز طراحی سامانه جدید مقتضی است چک لیست های حوادث شیمیایی از تاریخ مذکور به بعد نیز در قالب فایل اکسل پیوست ثبت و به صورت هر سه ماه یک بار </a:t>
            </a:r>
            <a:r>
              <a:rPr lang="fa-IR" sz="2400" dirty="0" smtClean="0">
                <a:cs typeface="B Nazanin" panose="00000400000000000000" pitchFamily="2" charset="-78"/>
              </a:rPr>
              <a:t>تکمیل و ارسال شود.</a:t>
            </a:r>
          </a:p>
          <a:p>
            <a:pPr marL="457200" indent="-457200" algn="justLow" rtl="1">
              <a:lnSpc>
                <a:spcPct val="150000"/>
              </a:lnSpc>
              <a:buAutoNum type="arabicPeriod"/>
            </a:pPr>
            <a:r>
              <a:rPr lang="ar-SA" sz="2400" dirty="0">
                <a:cs typeface="B Nazanin" panose="00000400000000000000" pitchFamily="2" charset="-78"/>
              </a:rPr>
              <a:t>به منظور درس آموزی از هر رخداد شیمیایی و بررسی علت های مستقیم، غیر مستقیم و ریشه ای آن و ارائه پیشنهادات اصلاحی و توصیه ای برای پیشگیری از وقوع موارد مشابه "فرم درس آموزی حوادث شیمیایی" طراحی شده است (پیوست شماره 2). این فرم باید ظرف مدت حداکثر یک هفته پس از وقوع رخداد شیمیایی توسط بازرسان بهداشت حرفه ای </a:t>
            </a:r>
            <a:r>
              <a:rPr lang="ar-SA" sz="2400" dirty="0" smtClean="0">
                <a:cs typeface="B Nazanin" panose="00000400000000000000" pitchFamily="2" charset="-78"/>
              </a:rPr>
              <a:t>تکمیل</a:t>
            </a:r>
            <a:r>
              <a:rPr lang="fa-IR" sz="2400" dirty="0" smtClean="0">
                <a:cs typeface="B Nazanin" panose="00000400000000000000" pitchFamily="2" charset="-78"/>
              </a:rPr>
              <a:t> و ارسال شود.</a:t>
            </a:r>
            <a:endParaRPr lang="en-US" sz="2000"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42308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8383" y="1628372"/>
            <a:ext cx="10515600" cy="5229628"/>
          </a:xfrm>
        </p:spPr>
        <p:txBody>
          <a:bodyPr>
            <a:normAutofit/>
          </a:bodyPr>
          <a:lstStyle/>
          <a:p>
            <a:pPr marL="342900" lvl="0" indent="-342900" algn="justLow" rtl="1">
              <a:lnSpc>
                <a:spcPct val="100000"/>
              </a:lnSpc>
              <a:spcAft>
                <a:spcPts val="1000"/>
              </a:spcAft>
              <a:buFont typeface="Times New Roman" panose="02020603050405020304" pitchFamily="18" charset="0"/>
              <a:buChar cha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آلودگي زدايي تجهيزات، شامل ماشين آلات سنگين و وسايل نقليه، اپراتورهاي آلودگي زدايي، افراد و نمونه ها</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00000"/>
              </a:lnSpc>
              <a:spcAft>
                <a:spcPts val="1000"/>
              </a:spcAft>
              <a:buFont typeface="Times New Roman" panose="02020603050405020304" pitchFamily="18" charset="0"/>
              <a:buChar cha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پاسخ اضطراري: انتقال مصدومان، تجهيزات حفاظت فردي (مثل بانداژ، پتو، چشم شوي، آتل، و آب)، تجهيزات آلوده (مواد جاذب، تجهيزات اطفاي حريق، و...)</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00000"/>
              </a:lnSpc>
              <a:spcAft>
                <a:spcPts val="1000"/>
              </a:spcAft>
              <a:buFont typeface="Times New Roman" panose="02020603050405020304" pitchFamily="18" charset="0"/>
              <a:buChar cha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تامين مجدد تجهيزات: تغييرات تانك هاي هواي تامين شده، تجهيزات حفاظت فردي، تجهيزات نمونه برداري و ابزار كاري</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00000"/>
              </a:lnSpc>
              <a:spcAft>
                <a:spcPts val="1000"/>
              </a:spcAft>
              <a:buFont typeface="Times New Roman" panose="02020603050405020304" pitchFamily="18" charset="0"/>
              <a:buChar cha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مناطق استراحت موقت كاري: تاسيسات توالت، نيمكت، صندلي، مايعات و... آب و ساير سيالات نوشيدني بايد بخوبي علامت گذاري شده و ايمن نگهداري و حمل و نقل شوند. تاسيسات مربوط به شستشوي دست بايد نزديك آبخوري ها ايجاد شوند تا فرد پيش از نوشيدن آب دست هايش را بشويد. محل اين تاسيسات بايد دور از مناطق آلوده باشد تا افراد بتوانند لباس هاي حفاظت اي اشان را در آورند. اين تاسيسات بايد بطور منظم بازرسي شوند.</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rtl="1">
              <a:lnSpc>
                <a:spcPct val="100000"/>
              </a:lnSpc>
              <a:spcAft>
                <a:spcPts val="1000"/>
              </a:spcAft>
              <a:buFont typeface="Times New Roman" panose="02020603050405020304" pitchFamily="18" charset="0"/>
              <a:buChar cha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از درين آب هاي آشاميدني مي توان براي فرايند آلودگي زدايي استفاده كرد</a:t>
            </a:r>
            <a:r>
              <a:rPr lang="fa-IR" sz="2400" spc="-2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400" dirty="0">
              <a:latin typeface="Calibri" panose="020F0502020204030204" pitchFamily="34" charset="0"/>
              <a:ea typeface="Times New Roman" panose="02020603050405020304" pitchFamily="18" charset="0"/>
              <a:cs typeface="B Nazanin" panose="00000400000000000000" pitchFamily="2" charset="-78"/>
            </a:endParaRPr>
          </a:p>
        </p:txBody>
      </p:sp>
      <p:cxnSp>
        <p:nvCxnSpPr>
          <p:cNvPr id="4" name="Straight Connector 3"/>
          <p:cNvCxnSpPr/>
          <p:nvPr/>
        </p:nvCxnSpPr>
        <p:spPr>
          <a:xfrm flipH="1">
            <a:off x="668383" y="1340599"/>
            <a:ext cx="10515601" cy="0"/>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a:xfrm>
            <a:off x="668383" y="15036"/>
            <a:ext cx="10515600" cy="1325563"/>
          </a:xfrm>
        </p:spPr>
        <p:txBody>
          <a:bodyPr>
            <a:normAutofit/>
          </a:bodyPr>
          <a:lstStyle/>
          <a:p>
            <a:pPr algn="r" rtl="1">
              <a:lnSpc>
                <a:spcPct val="115000"/>
              </a:lnSpc>
            </a:pPr>
            <a:r>
              <a:rPr lang="fa-IR" sz="27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منطقه كاهش آلودگي يا ناحيه گرم </a:t>
            </a:r>
            <a:r>
              <a:rPr lang="en-US" sz="27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(Contamination Reduction or Warm Zone</a:t>
            </a:r>
            <a:r>
              <a:rPr lang="en-US" sz="27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a:t>
            </a:r>
            <a:endParaRPr lang="fa-IR" dirty="0">
              <a:solidFill>
                <a:srgbClr val="0070C0"/>
              </a:solidFill>
              <a:cs typeface="B Titr" panose="00000700000000000000" pitchFamily="2" charset="-78"/>
            </a:endParaRPr>
          </a:p>
        </p:txBody>
      </p:sp>
    </p:spTree>
    <p:extLst>
      <p:ext uri="{BB962C8B-B14F-4D97-AF65-F5344CB8AC3E}">
        <p14:creationId xmlns:p14="http://schemas.microsoft.com/office/powerpoint/2010/main" val="280893859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383" y="257549"/>
            <a:ext cx="10515600" cy="1325563"/>
          </a:xfrm>
        </p:spPr>
        <p:txBody>
          <a:bodyPr>
            <a:noAutofit/>
          </a:bodyPr>
          <a:lstStyle/>
          <a:p>
            <a:pPr algn="r" rtl="1">
              <a:lnSpc>
                <a:spcPct val="115000"/>
              </a:lnSpc>
            </a:pPr>
            <a:r>
              <a:rPr lang="en-US" sz="3200" b="1" spc="-20" dirty="0">
                <a:solidFill>
                  <a:srgbClr val="0070C0"/>
                </a:solidFill>
                <a:latin typeface="B Yagut" panose="00000400000000000000" pitchFamily="2" charset="-78"/>
                <a:ea typeface="Calibri" panose="020F0502020204030204" pitchFamily="34" charset="0"/>
                <a:cs typeface="B Titr" panose="00000700000000000000" pitchFamily="2" charset="-78"/>
              </a:rPr>
              <a:t> </a:t>
            </a:r>
            <a:r>
              <a:rPr lang="fa-IR" sz="3200" b="1" spc="-20" dirty="0">
                <a:solidFill>
                  <a:srgbClr val="0070C0"/>
                </a:solidFill>
                <a:latin typeface="B Yagut" panose="00000400000000000000" pitchFamily="2" charset="-78"/>
                <a:ea typeface="Calibri" panose="020F0502020204030204" pitchFamily="34" charset="0"/>
                <a:cs typeface="B Titr" panose="00000700000000000000" pitchFamily="2" charset="-78"/>
              </a:rPr>
              <a:t>منطقه حمايت يا منطقه سرد </a:t>
            </a:r>
            <a:r>
              <a:rPr lang="en-US" sz="32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(Support Zone or Cold Zone</a:t>
            </a:r>
            <a:r>
              <a:rPr lang="en-US" sz="32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a:t>
            </a:r>
            <a:endParaRPr lang="fa-IR" sz="3200" dirty="0">
              <a:solidFill>
                <a:srgbClr val="0070C0"/>
              </a:solidFill>
              <a:cs typeface="B Titr" panose="00000700000000000000" pitchFamily="2" charset="-78"/>
            </a:endParaRPr>
          </a:p>
        </p:txBody>
      </p:sp>
      <p:sp>
        <p:nvSpPr>
          <p:cNvPr id="3" name="Content Placeholder 2"/>
          <p:cNvSpPr>
            <a:spLocks noGrp="1"/>
          </p:cNvSpPr>
          <p:nvPr>
            <p:ph idx="1"/>
          </p:nvPr>
        </p:nvSpPr>
        <p:spPr>
          <a:xfrm>
            <a:off x="668383" y="1773374"/>
            <a:ext cx="10515600" cy="4351338"/>
          </a:xfrm>
        </p:spPr>
        <p:txBody>
          <a:bodyPr>
            <a:normAutofit fontScale="77500" lnSpcReduction="20000"/>
          </a:bodyPr>
          <a:lstStyle/>
          <a:p>
            <a:pPr algn="just" rtl="1">
              <a:lnSpc>
                <a:spcPct val="150000"/>
              </a:lnSpc>
            </a:pP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منطقه ساپورت، محل مدیریت و سایر عملیات حمایتی مورد نیاز در منطقه داغ و منطقه کاهش آلودگی است. پرسنلی که باید در منطقه حمایت حضور داشته باشند بسته به وظایف، متفاوت هستند. حداقل باید یک سرپرست پست فرماندهی در منطقه حمایت حضور داشته باشد. در این منطقه افراد ممکن است ممکن است از لباس کار معمولی استفاده کنند. اما استثناهایی هم در این حالت وجود دارد.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50000"/>
              </a:lnSpc>
            </a:pP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لباس ها، تجهیزات و نمونه های با پتانسیل آلودگی باید در منطقه کاهش آلودگی نگهداری شوند تا اینکه عملیات آلودگی زدایی روی آنها انجام شده یا به نحو ایمن دفع شوند. یکی از وظایف افراد حاضر در منطقه حمایت، آگاه سازی سازمان ها و ارگان های مرتبط در موارد بروز حوادث شیمیایی است. همه شماره تلفن های اضطراری، نقشه های مسیرهای تخلیه و سویچ های وسایل نقلیه در منطقه حمایت نگهداری می شوند. سایر اطلاعات ضروری مورد نیاز در شرایط اضطراری باید در منطقه حمایت نگهداری شوند.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lnSpc>
                <a:spcPct val="150000"/>
              </a:lnSpc>
            </a:pPr>
            <a:endParaRPr lang="fa-IR" dirty="0">
              <a:cs typeface="B Nazanin" panose="00000400000000000000" pitchFamily="2" charset="-78"/>
            </a:endParaRPr>
          </a:p>
        </p:txBody>
      </p:sp>
      <p:cxnSp>
        <p:nvCxnSpPr>
          <p:cNvPr id="4" name="Straight Connector 3"/>
          <p:cNvCxnSpPr/>
          <p:nvPr/>
        </p:nvCxnSpPr>
        <p:spPr>
          <a:xfrm flipH="1" flipV="1">
            <a:off x="522514" y="1379788"/>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4257923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lnSpc>
                <a:spcPct val="150000"/>
              </a:lnSpc>
            </a:pPr>
            <a:r>
              <a:rPr lang="fa-IR" sz="24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تاسیسات و تجهیزات منطقه حمایت در جدول 7-4 فهرست شده اند. در تعیین سایت این تاسیسات و تجهیزات باید فاکتورهای زیر را مد نظر داشت</a:t>
            </a:r>
            <a:r>
              <a:rPr lang="fa-IR" sz="24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a:t>
            </a:r>
            <a:endParaRPr lang="fa-IR" sz="2400" b="1" dirty="0">
              <a:solidFill>
                <a:srgbClr val="0070C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marL="342900" lvl="0" indent="-342900" algn="just" rtl="1">
              <a:lnSpc>
                <a:spcPct val="150000"/>
              </a:lnSpc>
              <a:spcAft>
                <a:spcPts val="1000"/>
              </a:spcAft>
              <a:buFont typeface="Times New Roman" panose="02020603050405020304" pitchFamily="18" charset="0"/>
              <a:buChar cha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قابلیت دسترسی: توپوگرافی منطقه، فضاهای باز در دسترس، محل اتوبان ها یا سایر جاده ها، ریل راه آهن، سهولت دسترسی به وسایل نقلیه اضطراری.</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 rtl="1">
              <a:lnSpc>
                <a:spcPct val="150000"/>
              </a:lnSpc>
              <a:spcAft>
                <a:spcPts val="1000"/>
              </a:spcAft>
              <a:buFont typeface="Times New Roman" panose="02020603050405020304" pitchFamily="18" charset="0"/>
              <a:buChar cha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منابع: جاده های کافی، خطوط برق، تلفن، سرپناه و آب.</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 rtl="1">
              <a:lnSpc>
                <a:spcPct val="150000"/>
              </a:lnSpc>
              <a:spcAft>
                <a:spcPts val="1000"/>
              </a:spcAft>
              <a:buFont typeface="Times New Roman" panose="02020603050405020304" pitchFamily="18" charset="0"/>
              <a:buChar cha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قابلیت دید: داشتن خط دید تا منطقه ممنوعه.</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 rtl="1">
              <a:lnSpc>
                <a:spcPct val="150000"/>
              </a:lnSpc>
              <a:spcAft>
                <a:spcPts val="1000"/>
              </a:spcAft>
              <a:buFont typeface="Times New Roman" panose="02020603050405020304" pitchFamily="18" charset="0"/>
              <a:buChar char="-"/>
            </a:pPr>
            <a:r>
              <a:rPr lang="fa-IR" sz="2400" spc="-2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جهت باد: در صورت امکان نسبت به منطقه ممنوعه پشت به باد باشد.</a:t>
            </a:r>
            <a:endParaRPr lang="en-US" sz="2400" dirty="0">
              <a:latin typeface="Calibri" panose="020F0502020204030204" pitchFamily="34" charset="0"/>
              <a:ea typeface="Times New Roman" panose="02020603050405020304" pitchFamily="18" charset="0"/>
              <a:cs typeface="B Nazanin" panose="00000400000000000000" pitchFamily="2" charset="-78"/>
            </a:endParaRPr>
          </a:p>
          <a:p>
            <a:pPr marL="0" indent="0" algn="r" rtl="1">
              <a:lnSpc>
                <a:spcPct val="150000"/>
              </a:lnSpc>
              <a:buNone/>
            </a:pPr>
            <a:endParaRPr lang="fa-IR" sz="2400" dirty="0">
              <a:cs typeface="B Nazanin" panose="00000400000000000000" pitchFamily="2" charset="-78"/>
            </a:endParaRPr>
          </a:p>
        </p:txBody>
      </p:sp>
      <p:cxnSp>
        <p:nvCxnSpPr>
          <p:cNvPr id="4" name="Straight Connector 3"/>
          <p:cNvCxnSpPr/>
          <p:nvPr/>
        </p:nvCxnSpPr>
        <p:spPr>
          <a:xfrm flipH="1" flipV="1">
            <a:off x="522514" y="1671094"/>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0479674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64705" y="826683"/>
            <a:ext cx="2561684" cy="1325563"/>
          </a:xfrm>
        </p:spPr>
        <p:txBody>
          <a:bodyPr>
            <a:noAutofit/>
          </a:bodyPr>
          <a:lstStyle/>
          <a:p>
            <a:pPr algn="ctr" rtl="1">
              <a:lnSpc>
                <a:spcPct val="115000"/>
              </a:lnSpc>
              <a:spcAft>
                <a:spcPts val="800"/>
              </a:spcAft>
            </a:pPr>
            <a:r>
              <a:rPr lang="fa-IR" sz="24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جدول 7-4: فعالیت های منطقه </a:t>
            </a:r>
            <a:r>
              <a:rPr lang="fa-IR" sz="24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ساپورت</a:t>
            </a:r>
            <a:endParaRPr lang="fa-IR" sz="2400" b="1" dirty="0">
              <a:solidFill>
                <a:srgbClr val="0070C0"/>
              </a:solidFill>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7268186"/>
              </p:ext>
            </p:extLst>
          </p:nvPr>
        </p:nvGraphicFramePr>
        <p:xfrm>
          <a:off x="735813" y="275192"/>
          <a:ext cx="8038074" cy="6430408"/>
        </p:xfrm>
        <a:graphic>
          <a:graphicData uri="http://schemas.openxmlformats.org/drawingml/2006/table">
            <a:tbl>
              <a:tblPr rtl="1" firstRow="1" firstCol="1" bandRow="1">
                <a:tableStyleId>{69012ECD-51FC-41F1-AA8D-1B2483CD663E}</a:tableStyleId>
              </a:tblPr>
              <a:tblGrid>
                <a:gridCol w="1959430">
                  <a:extLst>
                    <a:ext uri="{9D8B030D-6E8A-4147-A177-3AD203B41FA5}">
                      <a16:colId xmlns="" xmlns:a16="http://schemas.microsoft.com/office/drawing/2014/main" val="20000"/>
                    </a:ext>
                  </a:extLst>
                </a:gridCol>
                <a:gridCol w="6078644">
                  <a:extLst>
                    <a:ext uri="{9D8B030D-6E8A-4147-A177-3AD203B41FA5}">
                      <a16:colId xmlns="" xmlns:a16="http://schemas.microsoft.com/office/drawing/2014/main" val="20001"/>
                    </a:ext>
                  </a:extLst>
                </a:gridCol>
              </a:tblGrid>
              <a:tr h="423863">
                <a:tc>
                  <a:txBody>
                    <a:bodyPr/>
                    <a:lstStyle/>
                    <a:p>
                      <a:pPr algn="ctr" rtl="1">
                        <a:lnSpc>
                          <a:spcPct val="115000"/>
                        </a:lnSpc>
                        <a:spcAft>
                          <a:spcPts val="800"/>
                        </a:spcAft>
                      </a:pPr>
                      <a:r>
                        <a:rPr lang="fa-IR" sz="2400" spc="-20" dirty="0">
                          <a:effectLst/>
                          <a:cs typeface="B Titr" panose="00000700000000000000" pitchFamily="2" charset="-78"/>
                        </a:rPr>
                        <a:t>تاسیسات</a:t>
                      </a:r>
                      <a:endParaRPr lang="en-US" sz="2000" dirty="0">
                        <a:effectLst/>
                        <a:latin typeface="Calibri" panose="020F0502020204030204" pitchFamily="34" charset="0"/>
                        <a:ea typeface="Calibri" panose="020F0502020204030204" pitchFamily="34" charset="0"/>
                        <a:cs typeface="B Titr" panose="000007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tcPr>
                </a:tc>
                <a:tc>
                  <a:txBody>
                    <a:bodyPr/>
                    <a:lstStyle/>
                    <a:p>
                      <a:pPr algn="ctr" rtl="1">
                        <a:lnSpc>
                          <a:spcPct val="115000"/>
                        </a:lnSpc>
                        <a:spcAft>
                          <a:spcPts val="800"/>
                        </a:spcAft>
                      </a:pPr>
                      <a:r>
                        <a:rPr lang="fa-IR" sz="2400" spc="-20" dirty="0">
                          <a:effectLst/>
                          <a:cs typeface="B Titr" panose="00000700000000000000" pitchFamily="2" charset="-78"/>
                        </a:rPr>
                        <a:t>وظیفه</a:t>
                      </a:r>
                      <a:endParaRPr lang="en-US" sz="2000" dirty="0">
                        <a:effectLst/>
                        <a:latin typeface="Calibri" panose="020F0502020204030204" pitchFamily="34" charset="0"/>
                        <a:ea typeface="Calibri" panose="020F0502020204030204" pitchFamily="34" charset="0"/>
                        <a:cs typeface="B Titr" panose="000007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tcPr>
                </a:tc>
                <a:extLst>
                  <a:ext uri="{0D108BD9-81ED-4DB2-BD59-A6C34878D82A}">
                    <a16:rowId xmlns="" xmlns:a16="http://schemas.microsoft.com/office/drawing/2014/main" val="10000"/>
                  </a:ext>
                </a:extLst>
              </a:tr>
              <a:tr h="2086010">
                <a:tc>
                  <a:txBody>
                    <a:bodyPr/>
                    <a:lstStyle/>
                    <a:p>
                      <a:pPr algn="ctr" rtl="1">
                        <a:lnSpc>
                          <a:spcPct val="115000"/>
                        </a:lnSpc>
                        <a:spcAft>
                          <a:spcPts val="0"/>
                        </a:spcAft>
                      </a:pPr>
                      <a:r>
                        <a:rPr lang="fa-IR" sz="1300" spc="-20" dirty="0">
                          <a:effectLst/>
                          <a:cs typeface="B Nazanin" panose="00000400000000000000" pitchFamily="2" charset="-78"/>
                        </a:rPr>
                        <a:t>پست فرماندهی</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tc>
                  <a:txBody>
                    <a:bodyPr/>
                    <a:lstStyle/>
                    <a:p>
                      <a:pPr algn="r" rtl="1">
                        <a:lnSpc>
                          <a:spcPct val="115000"/>
                        </a:lnSpc>
                        <a:spcAft>
                          <a:spcPts val="0"/>
                        </a:spcAft>
                      </a:pPr>
                      <a:r>
                        <a:rPr lang="fa-IR" sz="1300" spc="-20" dirty="0">
                          <a:effectLst/>
                          <a:cs typeface="B Nazanin" panose="00000400000000000000" pitchFamily="2" charset="-78"/>
                        </a:rPr>
                        <a:t>-سرپرستی همه عملیات پرسنل تیم پاسخ</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 حفظ سیستم ارتباطی، از جمله خطوط ارتباطی اضطراری</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 ثبت سوابق از جمله گزارش های حادثه، سوابق وسایل امانی، ثبت فعالیت های روزانه، پیگیری و هدایت صورتجلسات، سوابق پزشکی، سوابق آموزشی افراد، محتویات سایت، نقشه های ایمنی سایت، روش ها و دستورالعمل های روزانه ایمنی سایت، پلن های به روز سایت.</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-تعامل با جامعه: مراکز دولتی، مسئولان محلی، پرسنل پزشکی، رسانه ها و سایر طرف های ذینفع</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-پایش اجرای برنامه های کاری، شرایط جوی و تغییرات آن</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-نگهداری و حفظ امنیت سایت</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-تاسیسات بهداشتی</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927115">
                <a:tc>
                  <a:txBody>
                    <a:bodyPr/>
                    <a:lstStyle/>
                    <a:p>
                      <a:pPr algn="ctr" rtl="1">
                        <a:lnSpc>
                          <a:spcPct val="115000"/>
                        </a:lnSpc>
                        <a:spcAft>
                          <a:spcPts val="0"/>
                        </a:spcAft>
                      </a:pPr>
                      <a:r>
                        <a:rPr lang="fa-IR" sz="1300" spc="-20" dirty="0">
                          <a:effectLst/>
                          <a:cs typeface="B Nazanin" panose="00000400000000000000" pitchFamily="2" charset="-78"/>
                        </a:rPr>
                        <a:t>ایستگاه پزشکی</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tc>
                  <a:txBody>
                    <a:bodyPr/>
                    <a:lstStyle/>
                    <a:p>
                      <a:pPr algn="r" rtl="1">
                        <a:lnSpc>
                          <a:spcPct val="115000"/>
                        </a:lnSpc>
                        <a:spcAft>
                          <a:spcPts val="0"/>
                        </a:spcAft>
                      </a:pPr>
                      <a:r>
                        <a:rPr lang="fa-IR" sz="1300" spc="-20" dirty="0">
                          <a:effectLst/>
                          <a:cs typeface="B Nazanin" panose="00000400000000000000" pitchFamily="2" charset="-78"/>
                        </a:rPr>
                        <a:t>-اجرای کمک های اولیه</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-پاسخ های اورژانسی پزشکی</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-فعالیت های پایش پزشکی</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-تاسیسات بهداشتی</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927115">
                <a:tc>
                  <a:txBody>
                    <a:bodyPr/>
                    <a:lstStyle/>
                    <a:p>
                      <a:pPr algn="ctr" rtl="1">
                        <a:lnSpc>
                          <a:spcPct val="115000"/>
                        </a:lnSpc>
                        <a:spcAft>
                          <a:spcPts val="0"/>
                        </a:spcAft>
                      </a:pPr>
                      <a:r>
                        <a:rPr lang="fa-IR" sz="1300" spc="-20" dirty="0">
                          <a:effectLst/>
                          <a:cs typeface="B Nazanin" panose="00000400000000000000" pitchFamily="2" charset="-78"/>
                        </a:rPr>
                        <a:t>مرکز تجهیزات</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tc>
                  <a:txBody>
                    <a:bodyPr/>
                    <a:lstStyle/>
                    <a:p>
                      <a:pPr algn="r" rtl="1">
                        <a:lnSpc>
                          <a:spcPct val="115000"/>
                        </a:lnSpc>
                        <a:spcAft>
                          <a:spcPts val="0"/>
                        </a:spcAft>
                      </a:pPr>
                      <a:r>
                        <a:rPr lang="fa-IR" sz="1300" spc="-20" dirty="0">
                          <a:effectLst/>
                          <a:cs typeface="B Nazanin" panose="00000400000000000000" pitchFamily="2" charset="-78"/>
                        </a:rPr>
                        <a:t>-تامین، نگهداری و تعمیر تجهیزات ارتباطی، تنفسی و نمونه برداری</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-تعمیر و نگهداری وسایل نقلیه، ابزار کاری قابل حمل</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-تعویض و تامین منابع قابل مصرف</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-انبارش و نگهداری تجهیزات نمونه برداری.</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927115">
                <a:tc>
                  <a:txBody>
                    <a:bodyPr/>
                    <a:lstStyle/>
                    <a:p>
                      <a:pPr algn="ctr" rtl="1">
                        <a:lnSpc>
                          <a:spcPct val="115000"/>
                        </a:lnSpc>
                        <a:spcAft>
                          <a:spcPts val="0"/>
                        </a:spcAft>
                      </a:pPr>
                      <a:r>
                        <a:rPr lang="fa-IR" sz="1300" spc="-20" dirty="0">
                          <a:effectLst/>
                          <a:cs typeface="B Nazanin" panose="00000400000000000000" pitchFamily="2" charset="-78"/>
                        </a:rPr>
                        <a:t>اداری</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tc>
                  <a:txBody>
                    <a:bodyPr/>
                    <a:lstStyle/>
                    <a:p>
                      <a:pPr algn="r" rtl="1">
                        <a:lnSpc>
                          <a:spcPct val="115000"/>
                        </a:lnSpc>
                        <a:spcAft>
                          <a:spcPts val="0"/>
                        </a:spcAft>
                      </a:pPr>
                      <a:r>
                        <a:rPr lang="fa-IR" sz="1300" spc="-20" dirty="0">
                          <a:effectLst/>
                          <a:cs typeface="B Nazanin" panose="00000400000000000000" pitchFamily="2" charset="-78"/>
                        </a:rPr>
                        <a:t>-حمل و نقل نمونه ها</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-تعامل با پیمانکاران، پرسنل شرکت یا مشتری ها</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-نگهداری شماره تلفن های ضروری، نقشه راه های تخلیه و سویچ وسایل نقلیه</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-هماهنگی با حمل و نقل کننده ها، سایت های پذیرش ضایعات خطرناک و مراکز قانونی</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1044899">
                <a:tc>
                  <a:txBody>
                    <a:bodyPr/>
                    <a:lstStyle/>
                    <a:p>
                      <a:pPr algn="ctr" rtl="1">
                        <a:lnSpc>
                          <a:spcPct val="115000"/>
                        </a:lnSpc>
                        <a:spcAft>
                          <a:spcPts val="0"/>
                        </a:spcAft>
                      </a:pPr>
                      <a:r>
                        <a:rPr lang="fa-IR" sz="1300" spc="-20" dirty="0">
                          <a:effectLst/>
                          <a:cs typeface="B Nazanin" panose="00000400000000000000" pitchFamily="2" charset="-78"/>
                        </a:rPr>
                        <a:t>آزمایشگاه فیلد</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tc>
                  <a:txBody>
                    <a:bodyPr/>
                    <a:lstStyle/>
                    <a:p>
                      <a:pPr algn="r" rtl="1">
                        <a:lnSpc>
                          <a:spcPct val="115000"/>
                        </a:lnSpc>
                        <a:spcAft>
                          <a:spcPts val="0"/>
                        </a:spcAft>
                      </a:pPr>
                      <a:r>
                        <a:rPr lang="fa-IR" sz="1300" spc="-20" dirty="0">
                          <a:effectLst/>
                          <a:cs typeface="B Nazanin" panose="00000400000000000000" pitchFamily="2" charset="-78"/>
                        </a:rPr>
                        <a:t>-هماهنگی و فراوری همه نمونه های خطرناک</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-بسته بندی مواد برای آنالیز پس از آلودگی زدایی</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-نگهداری کاغذهای بارگیری و تحویل تجهیزات نمونه برداری</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-حفظ کپی پلن های نمونه برداری و روش های موجود</a:t>
                      </a:r>
                      <a:endParaRPr lang="en-US" sz="1300" dirty="0">
                        <a:effectLst/>
                        <a:cs typeface="B Nazanin" panose="00000400000000000000" pitchFamily="2" charset="-78"/>
                      </a:endParaRPr>
                    </a:p>
                    <a:p>
                      <a:pPr algn="r" rtl="1">
                        <a:lnSpc>
                          <a:spcPct val="115000"/>
                        </a:lnSpc>
                        <a:spcAft>
                          <a:spcPts val="0"/>
                        </a:spcAft>
                      </a:pPr>
                      <a:r>
                        <a:rPr lang="fa-IR" sz="1300" spc="-20" dirty="0">
                          <a:effectLst/>
                          <a:cs typeface="B Nazanin" panose="00000400000000000000" pitchFamily="2" charset="-78"/>
                        </a:rPr>
                        <a:t>-حفظ اطلاعات آزمایشگاهی در محل و انتقال اطلاعات ضروری به پست فرماندهی</a:t>
                      </a:r>
                      <a:endParaRPr lang="en-US" sz="1300" dirty="0">
                        <a:effectLst/>
                        <a:latin typeface="Calibri" panose="020F0502020204030204" pitchFamily="34" charset="0"/>
                        <a:ea typeface="Calibri" panose="020F0502020204030204" pitchFamily="34" charset="0"/>
                        <a:cs typeface="B Nazanin" panose="00000400000000000000" pitchFamily="2" charset="-78"/>
                      </a:endParaRPr>
                    </a:p>
                  </a:txBody>
                  <a:tcPr marL="44341" marR="44341" marT="0" marB="0" anchor="ct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402338128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r" rtl="1"/>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3- </a:t>
            </a: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اندازه گیری ها</a:t>
            </a:r>
            <a:endParaRPr lang="en-US" sz="3600" dirty="0">
              <a:solidFill>
                <a:srgbClr val="0070C0"/>
              </a:solidFill>
              <a:cs typeface="B Titr" panose="00000700000000000000" pitchFamily="2" charset="-78"/>
            </a:endParaRPr>
          </a:p>
        </p:txBody>
      </p:sp>
      <p:sp>
        <p:nvSpPr>
          <p:cNvPr id="3" name="Content Placeholder 2"/>
          <p:cNvSpPr>
            <a:spLocks noGrp="1"/>
          </p:cNvSpPr>
          <p:nvPr>
            <p:ph idx="1"/>
          </p:nvPr>
        </p:nvSpPr>
        <p:spPr>
          <a:xfrm>
            <a:off x="708338" y="1825625"/>
            <a:ext cx="10515600" cy="5032375"/>
          </a:xfrm>
        </p:spPr>
        <p:txBody>
          <a:bodyPr>
            <a:normAutofit fontScale="92500" lnSpcReduction="20000"/>
          </a:bodyPr>
          <a:lstStyle/>
          <a:p>
            <a:pPr marL="43815" indent="0" algn="justLow" rtl="1">
              <a:lnSpc>
                <a:spcPct val="150000"/>
              </a:lnSpc>
              <a:buNone/>
              <a:tabLst>
                <a:tab pos="5657850" algn="r"/>
              </a:tabLst>
            </a:pP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این اندازه گیری های شامل اندازه گیری های مرتبط با مواد شیمیایی خطرناک مرتبط با حادثه می باشد.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r>
              <a:rPr lang="ar-SA" sz="2600" spc="-20" dirty="0">
                <a:solidFill>
                  <a:srgbClr val="000000"/>
                </a:solidFill>
                <a:latin typeface="Calibri" panose="020F0502020204030204" pitchFamily="34" charset="0"/>
                <a:ea typeface="Calibri" panose="020F0502020204030204" pitchFamily="34" charset="0"/>
                <a:cs typeface="B Titr" panose="00000700000000000000" pitchFamily="2" charset="-78"/>
              </a:rPr>
              <a:t>پايش هوا در حوادث شیمیایی</a:t>
            </a:r>
            <a:r>
              <a:rPr lang="ar-SA" sz="2600" spc="-20" dirty="0" smtClean="0">
                <a:solidFill>
                  <a:srgbClr val="000000"/>
                </a:solidFill>
                <a:latin typeface="Calibri" panose="020F0502020204030204" pitchFamily="34" charset="0"/>
                <a:ea typeface="Calibri" panose="020F0502020204030204" pitchFamily="34" charset="0"/>
                <a:cs typeface="B Titr" panose="00000700000000000000" pitchFamily="2" charset="-78"/>
              </a:rPr>
              <a:t>:</a:t>
            </a:r>
            <a:r>
              <a:rPr lang="fa-IR" sz="2600" spc="-20" dirty="0" smtClean="0">
                <a:solidFill>
                  <a:srgbClr val="000000"/>
                </a:solidFill>
                <a:latin typeface="Calibri" panose="020F0502020204030204" pitchFamily="34" charset="0"/>
                <a:ea typeface="Calibri" panose="020F0502020204030204" pitchFamily="34" charset="0"/>
                <a:cs typeface="B Titr" panose="00000700000000000000" pitchFamily="2" charset="-78"/>
              </a:rPr>
              <a:t> </a:t>
            </a:r>
          </a:p>
          <a:p>
            <a:pPr marL="0" indent="0" algn="justLow" rtl="1">
              <a:lnSpc>
                <a:spcPct val="150000"/>
              </a:lnSpc>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آلاينده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هاي هوابرد يكي از مهمترين خطرات تهديد كننده در شرايط اضطراري و حوادث شيميايي هستند. از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اين رو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شناسايي و كمي سازي اين نوع از آلاينده ها در حوادث شيميايي داراي اهميت بسيار زيادي است. اندازه گيري قابل اطمينان آلاينده هاي هوابرد براي موارد زير قابل استفاده است: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buFont typeface="TimesNewRomanPS-BoldMT"/>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انتخاب تجهيزات حفاظت فردي و سطوح حفاظت مورد نياز</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buFont typeface="TimesNewRomanPS-BoldMT"/>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مرزبندي مناطق عملياتي و مناطق كاري</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buFont typeface="TimesNewRomanPS-BoldMT"/>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ارزيابي اثرات بهداشتي مواجهات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buFont typeface="TimesNewRomanPS-BoldMT"/>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تعيين نياز به پايش هاي پزشكي خاص</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endParaRPr lang="fa-IR" sz="2400" dirty="0">
              <a:cs typeface="B Nazanin" panose="00000400000000000000" pitchFamily="2" charset="-78"/>
            </a:endParaRPr>
          </a:p>
        </p:txBody>
      </p:sp>
      <p:cxnSp>
        <p:nvCxnSpPr>
          <p:cNvPr id="6" name="Straight Connector 5"/>
          <p:cNvCxnSpPr/>
          <p:nvPr/>
        </p:nvCxnSpPr>
        <p:spPr>
          <a:xfrm flipH="1" flipV="1">
            <a:off x="708338" y="1690688"/>
            <a:ext cx="10475646"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8095382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4806995"/>
          </a:xfrm>
        </p:spPr>
        <p:txBody>
          <a:bodyPr>
            <a:noAutofit/>
          </a:bodyPr>
          <a:lstStyle/>
          <a:p>
            <a:pPr algn="justLow" rtl="1">
              <a:lnSpc>
                <a:spcPct val="150000"/>
              </a:lnSpc>
            </a:pPr>
            <a:r>
              <a:rPr lang="fa-IR" sz="2400" spc="-20" dirty="0">
                <a:solidFill>
                  <a:srgbClr val="000000"/>
                </a:solidFill>
                <a:latin typeface="IPT Mitra" panose="00000400000000000000" pitchFamily="2" charset="2"/>
                <a:ea typeface="Calibri" panose="020F0502020204030204" pitchFamily="34" charset="0"/>
                <a:cs typeface="B Titr" panose="00000700000000000000" pitchFamily="2" charset="-78"/>
              </a:rPr>
              <a:t>تجهيزات پايش </a:t>
            </a:r>
            <a:r>
              <a:rPr lang="fa-IR" sz="2400" spc="-20" dirty="0" smtClean="0">
                <a:solidFill>
                  <a:srgbClr val="000000"/>
                </a:solidFill>
                <a:latin typeface="IPT Mitra" panose="00000400000000000000" pitchFamily="2" charset="2"/>
                <a:ea typeface="Calibri" panose="020F0502020204030204" pitchFamily="34" charset="0"/>
                <a:cs typeface="B Titr" panose="00000700000000000000" pitchFamily="2" charset="-78"/>
              </a:rPr>
              <a:t>:</a:t>
            </a:r>
          </a:p>
          <a:p>
            <a:pPr marL="0" indent="0" algn="justLow" rtl="1">
              <a:lnSpc>
                <a:spcPct val="150000"/>
              </a:lnSpc>
              <a:buNone/>
            </a:pPr>
            <a:r>
              <a:rPr lang="fa-IR"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هدف </a:t>
            </a: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اصلي پايش هواي صحنه حوادث شيميايي، شناسايي و كمي سازي آلاينده هاي هوابرد به منظور تعيين سطوح حفاظت و مناطق عملياتي است. معمولا يك غربالگري اوليه براي شناسايي كيفي آلاينده ها نياز است. در مرحله بعدي اندازه گيري غلظت بر اساس اندازه گيري ها انجام مي شود. براي تعيين كمي ميزان آلاينده هاي شيميايي در صحنه حوادث شيميايي معمولا دو رويكرد وجود دارد:</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50000"/>
              </a:lnSpc>
              <a:buFont typeface="+mj-lt"/>
              <a:buAutoNum type="arabicPeriod"/>
            </a:pPr>
            <a:r>
              <a:rPr lang="fa-IR" sz="2400" b="1" u="sng" spc="-20" dirty="0">
                <a:solidFill>
                  <a:srgbClr val="000000"/>
                </a:solidFill>
                <a:latin typeface="IPT Mitra" panose="00000400000000000000" pitchFamily="2" charset="2"/>
                <a:ea typeface="Calibri" panose="020F0502020204030204" pitchFamily="34" charset="0"/>
                <a:cs typeface="B Nazanin" panose="00000400000000000000" pitchFamily="2" charset="-78"/>
              </a:rPr>
              <a:t>استفاده از ابزار قرائت مستقيم در سايت حادثه</a:t>
            </a:r>
            <a:endParaRPr lang="en-US" sz="2400" b="1" u="sng"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50000"/>
              </a:lnSpc>
              <a:buFont typeface="+mj-lt"/>
              <a:buAutoNum type="arabicPeriod"/>
            </a:pPr>
            <a:r>
              <a:rPr lang="fa-IR"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آناليز آزمايشگاهي نمونه هاي گرفته شده توسط نمونه برداري از هوا، فيلترهاي جاذب </a:t>
            </a:r>
            <a:r>
              <a:rPr lang="fa-IR"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و ......</a:t>
            </a:r>
            <a:endParaRPr lang="en-US" sz="2400" dirty="0">
              <a:latin typeface="IPT Mitra" panose="00000400000000000000" pitchFamily="2" charset="2"/>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522514" y="1671094"/>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4"/>
          <p:cNvSpPr>
            <a:spLocks noGrp="1"/>
          </p:cNvSpPr>
          <p:nvPr>
            <p:ph type="title"/>
          </p:nvPr>
        </p:nvSpPr>
        <p:spPr>
          <a:xfrm>
            <a:off x="668383" y="365125"/>
            <a:ext cx="10515600" cy="1325563"/>
          </a:xfrm>
        </p:spPr>
        <p:txBody>
          <a:bodyPr>
            <a:normAutofit/>
          </a:bodyPr>
          <a:lstStyle/>
          <a:p>
            <a:pPr algn="r" rtl="1"/>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3- </a:t>
            </a: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اندازه گیری ها</a:t>
            </a:r>
            <a:endParaRPr lang="en-US" sz="3600" dirty="0">
              <a:solidFill>
                <a:srgbClr val="0070C0"/>
              </a:solidFill>
              <a:cs typeface="B Titr" panose="00000700000000000000" pitchFamily="2" charset="-78"/>
            </a:endParaRPr>
          </a:p>
        </p:txBody>
      </p:sp>
    </p:spTree>
    <p:extLst>
      <p:ext uri="{BB962C8B-B14F-4D97-AF65-F5344CB8AC3E}">
        <p14:creationId xmlns:p14="http://schemas.microsoft.com/office/powerpoint/2010/main" val="299337261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8383" y="1839072"/>
            <a:ext cx="10515600" cy="4351338"/>
          </a:xfrm>
        </p:spPr>
        <p:txBody>
          <a:bodyPr>
            <a:normAutofit/>
          </a:bodyPr>
          <a:lstStyle/>
          <a:p>
            <a:pPr algn="just" rtl="1">
              <a:lnSpc>
                <a:spcPct val="150000"/>
              </a:lnSpc>
            </a:pPr>
            <a:r>
              <a:rPr lang="fa-IR" sz="2400" b="1"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تجهيزات قرائت مستقيم </a:t>
            </a:r>
            <a:r>
              <a:rPr lang="fa-IR" sz="2400" b="1" spc="-20" dirty="0" smtClean="0">
                <a:solidFill>
                  <a:srgbClr val="000000"/>
                </a:solidFill>
                <a:latin typeface="Times New Roman" panose="02020603050405020304" pitchFamily="18" charset="0"/>
                <a:ea typeface="Calibri" panose="020F0502020204030204" pitchFamily="34" charset="0"/>
                <a:cs typeface="B Titr" panose="00000700000000000000" pitchFamily="2" charset="-78"/>
              </a:rPr>
              <a:t>:</a:t>
            </a:r>
          </a:p>
          <a:p>
            <a:pPr marL="0" indent="0" algn="just" rtl="1">
              <a:lnSpc>
                <a:spcPct val="150000"/>
              </a:lnSpc>
              <a:buNone/>
            </a:pP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ابزار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قرائت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مستقيم داراي استفاده اوليه بعنوان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وسايل هشدار دهنده فردي در حوادث صنعتي هستند. امروزه تجهيزات قرائت مستقيمي وجود دارند كه مي توانند براحتي غلظت هاي تا </a:t>
            </a:r>
            <a:r>
              <a:rPr lang="en-US" sz="2400" spc="-20" dirty="0">
                <a:solidFill>
                  <a:srgbClr val="000000"/>
                </a:solidFill>
                <a:ea typeface="Calibri" panose="020F0502020204030204" pitchFamily="34" charset="0"/>
                <a:cs typeface="B Nazanin" panose="00000400000000000000" pitchFamily="2" charset="-78"/>
              </a:rPr>
              <a:t>1</a:t>
            </a:r>
            <a:r>
              <a:rPr lang="en-US"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ppm</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را تشخيص دهند. نتايج اندازه گيري هاي </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ابزار قرائت </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مستقيم مهمترين استفاده را براي تعيين درجه دقت يا پيچيدگي نمونه برداري ها يا آناليزهاي بعدي را دارند. این تجهیزات دارای مشخصات متنوعی هستند (جدول8- 1 پیوست).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r" rtl="1">
              <a:lnSpc>
                <a:spcPct val="150000"/>
              </a:lnSpc>
            </a:pPr>
            <a:endParaRPr lang="fa-IR" sz="2400" dirty="0">
              <a:cs typeface="B Nazanin" panose="00000400000000000000" pitchFamily="2" charset="-78"/>
            </a:endParaRPr>
          </a:p>
        </p:txBody>
      </p:sp>
      <p:sp>
        <p:nvSpPr>
          <p:cNvPr id="4" name="Title 4"/>
          <p:cNvSpPr>
            <a:spLocks noGrp="1"/>
          </p:cNvSpPr>
          <p:nvPr>
            <p:ph type="title"/>
          </p:nvPr>
        </p:nvSpPr>
        <p:spPr>
          <a:xfrm>
            <a:off x="838200" y="365125"/>
            <a:ext cx="10515600" cy="1325563"/>
          </a:xfrm>
        </p:spPr>
        <p:txBody>
          <a:bodyPr>
            <a:normAutofit/>
          </a:bodyPr>
          <a:lstStyle/>
          <a:p>
            <a:pPr algn="r" rtl="1"/>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3- </a:t>
            </a:r>
            <a:r>
              <a:rPr lang="fa-IR" sz="40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اندازه گیری ها</a:t>
            </a:r>
            <a:endParaRPr lang="en-US" sz="4000" dirty="0">
              <a:solidFill>
                <a:srgbClr val="0070C0"/>
              </a:solidFill>
              <a:cs typeface="B Titr" panose="00000700000000000000" pitchFamily="2" charset="-78"/>
            </a:endParaRPr>
          </a:p>
        </p:txBody>
      </p:sp>
      <p:cxnSp>
        <p:nvCxnSpPr>
          <p:cNvPr id="5" name="Straight Connector 4"/>
          <p:cNvCxnSpPr/>
          <p:nvPr/>
        </p:nvCxnSpPr>
        <p:spPr>
          <a:xfrm flipH="1" flipV="1">
            <a:off x="668383" y="1690688"/>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1407506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8540" y="1529323"/>
            <a:ext cx="10515600" cy="5219207"/>
          </a:xfrm>
        </p:spPr>
        <p:txBody>
          <a:bodyPr>
            <a:normAutofit fontScale="77500" lnSpcReduction="20000"/>
          </a:bodyPr>
          <a:lstStyle/>
          <a:p>
            <a:pPr algn="just" rtl="1">
              <a:lnSpc>
                <a:spcPct val="160000"/>
              </a:lnSpc>
            </a:pPr>
            <a:r>
              <a:rPr lang="fa-IR" sz="2600"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استفاده از دتكتور تيوب ها مي تواند امكان تمايز بين كلاس هاي مختلف مواد شيميايي را براي ما فراهم آورد:</a:t>
            </a:r>
            <a:endParaRPr lang="en-US" sz="2600" dirty="0">
              <a:latin typeface="Calibri" panose="020F0502020204030204" pitchFamily="34" charset="0"/>
              <a:ea typeface="Calibri" panose="020F0502020204030204" pitchFamily="34" charset="0"/>
              <a:cs typeface="B Titr" panose="00000700000000000000" pitchFamily="2" charset="-78"/>
            </a:endParaRPr>
          </a:p>
          <a:p>
            <a:pPr marL="342900" lvl="0" indent="-342900" algn="just" rtl="1">
              <a:lnSpc>
                <a:spcPct val="160000"/>
              </a:lnSpc>
              <a:buFont typeface="TimesNewRomanPS-BoldMT"/>
              <a:buChar char="-"/>
            </a:pP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مواد واكنش دهنده با اسيدها</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60000"/>
              </a:lnSpc>
              <a:buFont typeface="TimesNewRomanPS-BoldMT"/>
              <a:buChar char="-"/>
            </a:pP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الكل ها</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60000"/>
              </a:lnSpc>
              <a:buFont typeface="TimesNewRomanPS-BoldMT"/>
              <a:buChar char="-"/>
            </a:pP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آمين ها يا مواد واكنش دهنده با نيتروژن</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60000"/>
              </a:lnSpc>
              <a:buFont typeface="TimesNewRomanPS-BoldMT"/>
              <a:buChar char="-"/>
            </a:pP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هيدروكربن هاي آروماتيك</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60000"/>
              </a:lnSpc>
              <a:buFont typeface="TimesNewRomanPS-BoldMT"/>
              <a:buChar char="-"/>
            </a:pP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هيدروكربن هاي هالوژنه</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60000"/>
              </a:lnSpc>
              <a:buFont typeface="TimesNewRomanPS-BoldMT"/>
              <a:buChar char="-"/>
            </a:pPr>
            <a:r>
              <a:rPr lang="fa-IR"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كتون ها</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ctr" rtl="1">
              <a:lnSpc>
                <a:spcPct val="160000"/>
              </a:lnSpc>
              <a:buNone/>
            </a:pPr>
            <a:r>
              <a:rPr lang="fa-IR" b="1" spc="-20" dirty="0">
                <a:solidFill>
                  <a:srgbClr val="C00000"/>
                </a:solidFill>
                <a:latin typeface="Times New Roman" panose="02020603050405020304" pitchFamily="18" charset="0"/>
                <a:ea typeface="Calibri" panose="020F0502020204030204" pitchFamily="34" charset="0"/>
                <a:cs typeface="B Titr" panose="00000700000000000000" pitchFamily="2" charset="-78"/>
              </a:rPr>
              <a:t>در هر جايي كه به پاسخ هاي فوري و اضطراري نياز باشد، استفاده از اين نوع تجهيزات بسيار ارزشمند است</a:t>
            </a:r>
            <a:r>
              <a:rPr lang="fa-IR" b="1" spc="-20" dirty="0" smtClean="0">
                <a:solidFill>
                  <a:srgbClr val="C00000"/>
                </a:solidFill>
                <a:latin typeface="Times New Roman" panose="02020603050405020304" pitchFamily="18" charset="0"/>
                <a:ea typeface="Calibri" panose="020F0502020204030204" pitchFamily="34" charset="0"/>
                <a:cs typeface="B Titr" panose="00000700000000000000" pitchFamily="2" charset="-78"/>
              </a:rPr>
              <a:t>.</a:t>
            </a:r>
            <a:endParaRPr lang="en-US" sz="2400" b="1" dirty="0">
              <a:solidFill>
                <a:srgbClr val="C00000"/>
              </a:solidFill>
              <a:latin typeface="Calibri" panose="020F0502020204030204" pitchFamily="34" charset="0"/>
              <a:ea typeface="Calibri" panose="020F0502020204030204" pitchFamily="34" charset="0"/>
              <a:cs typeface="B Titr" panose="00000700000000000000" pitchFamily="2" charset="-78"/>
            </a:endParaRPr>
          </a:p>
        </p:txBody>
      </p:sp>
      <p:cxnSp>
        <p:nvCxnSpPr>
          <p:cNvPr id="4" name="Straight Connector 3"/>
          <p:cNvCxnSpPr/>
          <p:nvPr/>
        </p:nvCxnSpPr>
        <p:spPr>
          <a:xfrm flipH="1" flipV="1">
            <a:off x="878540" y="1374886"/>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4"/>
          <p:cNvSpPr>
            <a:spLocks noGrp="1"/>
          </p:cNvSpPr>
          <p:nvPr>
            <p:ph type="title"/>
          </p:nvPr>
        </p:nvSpPr>
        <p:spPr>
          <a:xfrm>
            <a:off x="878540" y="49323"/>
            <a:ext cx="10515600" cy="1325563"/>
          </a:xfrm>
        </p:spPr>
        <p:txBody>
          <a:bodyPr>
            <a:normAutofit/>
          </a:bodyPr>
          <a:lstStyle/>
          <a:p>
            <a:pPr algn="r" rtl="1"/>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3- </a:t>
            </a:r>
            <a:r>
              <a:rPr lang="fa-IR" sz="40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اندازه گیری ها</a:t>
            </a:r>
            <a:endParaRPr lang="en-US" sz="4000" dirty="0">
              <a:solidFill>
                <a:srgbClr val="0070C0"/>
              </a:solidFill>
              <a:cs typeface="B Titr" panose="00000700000000000000" pitchFamily="2" charset="-78"/>
            </a:endParaRPr>
          </a:p>
        </p:txBody>
      </p:sp>
    </p:spTree>
    <p:extLst>
      <p:ext uri="{BB962C8B-B14F-4D97-AF65-F5344CB8AC3E}">
        <p14:creationId xmlns:p14="http://schemas.microsoft.com/office/powerpoint/2010/main" val="12452773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8540" y="1546412"/>
            <a:ext cx="10515600" cy="4773706"/>
          </a:xfrm>
        </p:spPr>
        <p:txBody>
          <a:bodyPr>
            <a:noAutofit/>
          </a:bodyPr>
          <a:lstStyle/>
          <a:p>
            <a:pPr algn="justLow" rtl="1">
              <a:lnSpc>
                <a:spcPct val="150000"/>
              </a:lnSpc>
            </a:pPr>
            <a:r>
              <a:rPr lang="fa-IR" sz="2200" spc="-20" dirty="0" smtClean="0">
                <a:solidFill>
                  <a:srgbClr val="000000"/>
                </a:solidFill>
                <a:latin typeface="Times New Roman" panose="02020603050405020304" pitchFamily="18" charset="0"/>
                <a:ea typeface="Calibri" panose="020F0502020204030204" pitchFamily="34" charset="0"/>
                <a:cs typeface="B Titr" panose="00000700000000000000" pitchFamily="2" charset="-78"/>
              </a:rPr>
              <a:t>تمام </a:t>
            </a:r>
            <a:r>
              <a:rPr lang="fa-IR" sz="2200"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تجهيزات قرائت مستقيم داراي محدوديت هاي ذاتي در تشخيص خطرات هستند:</a:t>
            </a:r>
            <a:endParaRPr lang="en-US" sz="2200" dirty="0">
              <a:latin typeface="Calibri" panose="020F0502020204030204" pitchFamily="34" charset="0"/>
              <a:ea typeface="Calibri" panose="020F0502020204030204" pitchFamily="34" charset="0"/>
              <a:cs typeface="B Titr" panose="00000700000000000000" pitchFamily="2" charset="-78"/>
            </a:endParaRPr>
          </a:p>
          <a:p>
            <a:pPr marL="342900" lvl="0" indent="-342900" algn="justLow" rtl="1">
              <a:lnSpc>
                <a:spcPct val="150000"/>
              </a:lnSpc>
              <a:buFont typeface="TimesNewRomanPS-BoldMT"/>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اين تجهيزات معمولا فقط كلاس هاي خاصي از مواد شيميايي را شناسايي و اندازه گيري مي كنند.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buFont typeface="TimesNewRomanPS-BoldMT"/>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اين تجهيزات اغلب نمي توانند غلظت هاي زير </a:t>
            </a:r>
            <a:r>
              <a:rPr lang="en-US"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1 ppm</a:t>
            </a: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را تشخيص دهند.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Low" rtl="1">
              <a:lnSpc>
                <a:spcPct val="150000"/>
              </a:lnSpc>
              <a:buFont typeface="TimesNewRomanPS-BoldMT"/>
              <a:buChar char="-"/>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بسياري از وسايل قرائت مستقيم براي اندازه گيري يك ماده خاص طراحي شده اند و استفاده از آنها در اندازه گيري ساير تركيبات با خطا همراه خواهد بود</a:t>
            </a:r>
            <a:r>
              <a:rPr lang="fa-IR"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50000"/>
              </a:lnSpc>
            </a:pPr>
            <a:r>
              <a:rPr lang="fa-IR"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حتما بايد تاكيد شود كه استفاده و اندازه گيري با اين دستگاه ها و همچنين تفسير نتايج آنها بايد توسط افراد ماهر و آموزش ديده انجام شود. </a:t>
            </a:r>
            <a:endParaRPr lang="fa-IR" sz="2400" dirty="0">
              <a:cs typeface="B Nazanin" panose="00000400000000000000" pitchFamily="2" charset="-78"/>
            </a:endParaRPr>
          </a:p>
        </p:txBody>
      </p:sp>
      <p:sp>
        <p:nvSpPr>
          <p:cNvPr id="4" name="Title 4"/>
          <p:cNvSpPr>
            <a:spLocks noGrp="1"/>
          </p:cNvSpPr>
          <p:nvPr>
            <p:ph type="title"/>
          </p:nvPr>
        </p:nvSpPr>
        <p:spPr>
          <a:xfrm>
            <a:off x="878540" y="49323"/>
            <a:ext cx="10515600" cy="1325563"/>
          </a:xfrm>
        </p:spPr>
        <p:txBody>
          <a:bodyPr>
            <a:normAutofit/>
          </a:bodyPr>
          <a:lstStyle/>
          <a:p>
            <a:pPr algn="r" rtl="1"/>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3- </a:t>
            </a:r>
            <a:r>
              <a:rPr lang="fa-IR" sz="40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اندازه گیری ها</a:t>
            </a:r>
            <a:endParaRPr lang="en-US" sz="4000" dirty="0">
              <a:solidFill>
                <a:srgbClr val="0070C0"/>
              </a:solidFill>
              <a:cs typeface="B Titr" panose="00000700000000000000" pitchFamily="2" charset="-78"/>
            </a:endParaRPr>
          </a:p>
        </p:txBody>
      </p:sp>
      <p:cxnSp>
        <p:nvCxnSpPr>
          <p:cNvPr id="5" name="Straight Connector 4"/>
          <p:cNvCxnSpPr/>
          <p:nvPr/>
        </p:nvCxnSpPr>
        <p:spPr>
          <a:xfrm flipH="1" flipV="1">
            <a:off x="878540" y="1374886"/>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5203201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249215"/>
            <a:ext cx="10515600" cy="1325563"/>
          </a:xfrm>
        </p:spPr>
        <p:txBody>
          <a:bodyPr>
            <a:normAutofit/>
          </a:bodyPr>
          <a:lstStyle/>
          <a:p>
            <a:pPr marL="228600" lvl="0" indent="-228600" algn="justLow" rtl="1">
              <a:lnSpc>
                <a:spcPct val="150000"/>
              </a:lnSpc>
              <a:spcBef>
                <a:spcPts val="1000"/>
              </a:spcBef>
            </a:pPr>
            <a:r>
              <a:rPr lang="fa-IR" sz="28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راهنماي كلي زير را مي توان در استفاده از اين دستگاه ها مورد نظر داشت</a:t>
            </a:r>
            <a:r>
              <a:rPr lang="fa-IR" sz="28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a:t>
            </a:r>
            <a:endParaRPr lang="fa-IR" sz="4800" b="1" dirty="0">
              <a:solidFill>
                <a:srgbClr val="0070C0"/>
              </a:solidFill>
              <a:cs typeface="B Titr" panose="00000700000000000000" pitchFamily="2" charset="-78"/>
            </a:endParaRPr>
          </a:p>
        </p:txBody>
      </p:sp>
      <p:sp>
        <p:nvSpPr>
          <p:cNvPr id="3" name="Content Placeholder 2"/>
          <p:cNvSpPr>
            <a:spLocks noGrp="1"/>
          </p:cNvSpPr>
          <p:nvPr>
            <p:ph idx="1"/>
          </p:nvPr>
        </p:nvSpPr>
        <p:spPr>
          <a:xfrm>
            <a:off x="838199" y="1671093"/>
            <a:ext cx="10515600" cy="5064557"/>
          </a:xfrm>
        </p:spPr>
        <p:txBody>
          <a:bodyPr>
            <a:noAutofit/>
          </a:bodyPr>
          <a:lstStyle/>
          <a:p>
            <a:pPr marL="342900" lvl="0" indent="-342900" algn="just" rtl="1">
              <a:lnSpc>
                <a:spcPct val="150000"/>
              </a:lnSpc>
              <a:buFont typeface="+mj-lt"/>
              <a:buAutoNum type="arabicPeriod"/>
            </a:pPr>
            <a:r>
              <a:rPr lang="fa-IR" sz="23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دستگاه </a:t>
            </a:r>
            <a:r>
              <a:rPr lang="fa-IR" sz="23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را بر اساس دستورالعمل سازنده پيش و پس از استفاده كاليبره كنيد.</a:t>
            </a:r>
            <a:endParaRPr lang="en-US" sz="23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 rtl="1">
              <a:lnSpc>
                <a:spcPct val="150000"/>
              </a:lnSpc>
              <a:buFont typeface="+mj-lt"/>
              <a:buAutoNum type="arabicPeriod"/>
            </a:pPr>
            <a:r>
              <a:rPr lang="fa-IR" sz="23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اگر منحني پاسخ مواد شيميايي براي دستگاه توسط سازنده ارايه نشده است آن را تهيه كنيد.</a:t>
            </a:r>
            <a:endParaRPr lang="en-US" sz="23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 rtl="1">
              <a:lnSpc>
                <a:spcPct val="150000"/>
              </a:lnSpc>
              <a:buFont typeface="+mj-lt"/>
              <a:buAutoNum type="arabicPeriod"/>
            </a:pPr>
            <a:r>
              <a:rPr lang="fa-IR" sz="23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يادآور مي شود در مواردي كه آلاينده ها نامعلوم هستند، قرائت دستگاه ارزش محدودي دارد. هنگامي كه دستگاه مقاديري از يك آلاينده ناشناخته را شناسايي مي كند بايد اين مقادير بعنوان "پاسخ مثبت دستگاه" ثبت شوند و نه مقدار مشخص يك آلاينده. در هر جايي كه پاسخ هاي مثبت يافت شد بايد پايش هاي تكميلي انجام شوند.</a:t>
            </a:r>
            <a:endParaRPr lang="en-US" sz="23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 rtl="1">
              <a:lnSpc>
                <a:spcPct val="150000"/>
              </a:lnSpc>
              <a:buFont typeface="+mj-lt"/>
              <a:buAutoNum type="arabicPeriod"/>
            </a:pPr>
            <a:r>
              <a:rPr lang="fa-IR" sz="23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قرائت صفر بايد بعنوان عدم پاسخ دستگاه ثبت شود و نه اتمسفر پاك، چرا كه كميت هايي از مواد غير قابل تشخيص توسط دستگاه ممكن است وجود داشته باشند.</a:t>
            </a:r>
            <a:endParaRPr lang="en-US" sz="23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 rtl="1">
              <a:lnSpc>
                <a:spcPct val="150000"/>
              </a:lnSpc>
              <a:buFont typeface="+mj-lt"/>
              <a:buAutoNum type="arabicPeriod"/>
            </a:pPr>
            <a:r>
              <a:rPr lang="fa-IR" sz="23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اندازه گيري ها بايد با چندين ارزيابي و شناسايي ديگر تاييد شوند.</a:t>
            </a:r>
            <a:endParaRPr lang="en-US" sz="2300" dirty="0">
              <a:latin typeface="IPT Mitra" panose="00000400000000000000" pitchFamily="2" charset="2"/>
              <a:ea typeface="Calibri" panose="020F0502020204030204" pitchFamily="34" charset="0"/>
              <a:cs typeface="B Nazanin" panose="00000400000000000000" pitchFamily="2" charset="-78"/>
            </a:endParaRPr>
          </a:p>
          <a:p>
            <a:pPr algn="r" rtl="1">
              <a:lnSpc>
                <a:spcPct val="150000"/>
              </a:lnSpc>
            </a:pPr>
            <a:endParaRPr lang="fa-IR" sz="2300" dirty="0">
              <a:latin typeface="IPT Mitra" panose="00000400000000000000" pitchFamily="2" charset="2"/>
              <a:cs typeface="B Nazanin" panose="00000400000000000000" pitchFamily="2" charset="-78"/>
            </a:endParaRPr>
          </a:p>
        </p:txBody>
      </p:sp>
      <p:cxnSp>
        <p:nvCxnSpPr>
          <p:cNvPr id="4" name="Straight Connector 3"/>
          <p:cNvCxnSpPr/>
          <p:nvPr/>
        </p:nvCxnSpPr>
        <p:spPr>
          <a:xfrm flipH="1" flipV="1">
            <a:off x="838199" y="167109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464815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2331" y="365125"/>
            <a:ext cx="10661469" cy="1325563"/>
          </a:xfrm>
        </p:spPr>
        <p:txBody>
          <a:bodyPr>
            <a:normAutofit/>
          </a:bodyPr>
          <a:lstStyle/>
          <a:p>
            <a:pPr algn="r" rtl="1"/>
            <a:r>
              <a:rPr lang="fa-IR" sz="5400" dirty="0" smtClean="0">
                <a:solidFill>
                  <a:srgbClr val="0070C0"/>
                </a:solidFill>
                <a:cs typeface="B Titr" panose="00000700000000000000" pitchFamily="2" charset="-78"/>
              </a:rPr>
              <a:t>مقدمه</a:t>
            </a:r>
            <a:endParaRPr lang="en-US" sz="5400" dirty="0">
              <a:solidFill>
                <a:srgbClr val="0070C0"/>
              </a:solidFill>
              <a:cs typeface="B Titr" panose="00000700000000000000" pitchFamily="2" charset="-78"/>
            </a:endParaRPr>
          </a:p>
        </p:txBody>
      </p:sp>
      <p:sp>
        <p:nvSpPr>
          <p:cNvPr id="7" name="Content Placeholder 6"/>
          <p:cNvSpPr>
            <a:spLocks noGrp="1"/>
          </p:cNvSpPr>
          <p:nvPr>
            <p:ph idx="1"/>
          </p:nvPr>
        </p:nvSpPr>
        <p:spPr>
          <a:xfrm>
            <a:off x="765265" y="1867437"/>
            <a:ext cx="10515600" cy="4662152"/>
          </a:xfrm>
        </p:spPr>
        <p:txBody>
          <a:bodyPr anchor="t">
            <a:noAutofit/>
          </a:bodyPr>
          <a:lstStyle/>
          <a:p>
            <a:pPr marL="0" indent="0" algn="justLow" rtl="1">
              <a:lnSpc>
                <a:spcPct val="150000"/>
              </a:lnSpc>
              <a:buNone/>
            </a:pPr>
            <a:r>
              <a:rPr lang="fa-IR" sz="2400" dirty="0" smtClean="0">
                <a:cs typeface="B Nazanin" panose="00000400000000000000" pitchFamily="2" charset="-78"/>
              </a:rPr>
              <a:t>3.</a:t>
            </a:r>
            <a:r>
              <a:rPr lang="ar-SA" sz="2400" dirty="0" smtClean="0">
                <a:cs typeface="B Nazanin" panose="00000400000000000000" pitchFamily="2" charset="-78"/>
              </a:rPr>
              <a:t>دوره </a:t>
            </a:r>
            <a:r>
              <a:rPr lang="ar-SA" sz="2400" dirty="0">
                <a:cs typeface="B Nazanin" panose="00000400000000000000" pitchFamily="2" charset="-78"/>
              </a:rPr>
              <a:t>ی زمانی برای ارسال جدول فهرست برداری مواد شیمیایی صنایع و کارگاه ها که در یک شیت جداگانه در فایل اکسل پیوست طراحی شده است به صورت سالیانه می </a:t>
            </a:r>
            <a:r>
              <a:rPr lang="ar-SA" sz="2400" dirty="0" smtClean="0">
                <a:cs typeface="B Nazanin" panose="00000400000000000000" pitchFamily="2" charset="-78"/>
              </a:rPr>
              <a:t>باشد</a:t>
            </a:r>
            <a:r>
              <a:rPr lang="fa-IR" sz="2400" dirty="0" smtClean="0">
                <a:cs typeface="B Nazanin" panose="00000400000000000000" pitchFamily="2" charset="-78"/>
              </a:rPr>
              <a:t>.</a:t>
            </a:r>
            <a:r>
              <a:rPr lang="ar-SA" sz="2400" dirty="0" smtClean="0">
                <a:cs typeface="B Nazanin" panose="00000400000000000000" pitchFamily="2" charset="-78"/>
              </a:rPr>
              <a:t> </a:t>
            </a:r>
            <a:endParaRPr lang="fa-IR" sz="2400" dirty="0" smtClean="0">
              <a:cs typeface="B Nazanin" panose="00000400000000000000" pitchFamily="2" charset="-78"/>
            </a:endParaRPr>
          </a:p>
          <a:p>
            <a:pPr marL="0" indent="0" algn="justLow" rtl="1">
              <a:lnSpc>
                <a:spcPct val="150000"/>
              </a:lnSpc>
              <a:buNone/>
            </a:pPr>
            <a:r>
              <a:rPr lang="fa-IR" sz="2400" dirty="0" smtClean="0">
                <a:cs typeface="B Nazanin" panose="00000400000000000000" pitchFamily="2" charset="-78"/>
              </a:rPr>
              <a:t>4. به </a:t>
            </a:r>
            <a:r>
              <a:rPr lang="fa-IR" sz="2400" dirty="0">
                <a:cs typeface="B Nazanin" panose="00000400000000000000" pitchFamily="2" charset="-78"/>
              </a:rPr>
              <a:t>منظور تهیه یک لیست بومی سازی شده مواد شیمیایی دارای پتانسیل ایجاد حادثه در کشور که مبنای برنامه ریزی برای اجرای برنامه مدیریت حوادث شیمیایی در محیط کار کشور قرار </a:t>
            </a:r>
            <a:r>
              <a:rPr lang="fa-IR" sz="2400" dirty="0" smtClean="0">
                <a:cs typeface="B Nazanin" panose="00000400000000000000" pitchFamily="2" charset="-78"/>
              </a:rPr>
              <a:t>گیرد</a:t>
            </a:r>
            <a:endParaRPr lang="en-US" sz="2400" dirty="0">
              <a:cs typeface="B Nazanin" panose="00000400000000000000" pitchFamily="2" charset="-78"/>
            </a:endParaRPr>
          </a:p>
          <a:p>
            <a:pPr marL="514350" indent="-514350" algn="justLow" rtl="1">
              <a:lnSpc>
                <a:spcPct val="150000"/>
              </a:lnSpc>
              <a:buAutoNum type="arabicPeriod"/>
            </a:pPr>
            <a:endParaRPr lang="en-US" sz="1800" dirty="0">
              <a:cs typeface="B Nazanin" panose="00000400000000000000" pitchFamily="2" charset="-78"/>
            </a:endParaRPr>
          </a:p>
        </p:txBody>
      </p:sp>
      <p:cxnSp>
        <p:nvCxnSpPr>
          <p:cNvPr id="9" name="Straight Connector 8"/>
          <p:cNvCxnSpPr/>
          <p:nvPr/>
        </p:nvCxnSpPr>
        <p:spPr>
          <a:xfrm flipH="1" flipV="1">
            <a:off x="692331" y="1672046"/>
            <a:ext cx="10661469" cy="39188"/>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269238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Low" rtl="1">
              <a:lnSpc>
                <a:spcPct val="150000"/>
              </a:lnSpc>
            </a:pPr>
            <a:r>
              <a:rPr lang="fa-IR"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در جدول بالا چند نمونه ابزار قرائت مستقيم معرفي شد. دتكتورهاي يونيزاسيون شعله </a:t>
            </a:r>
            <a:r>
              <a:rPr lang="en-US"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(FID)</a:t>
            </a:r>
            <a:r>
              <a:rPr lang="fa-IR"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 و دتكتورهاي فوتويونيزاسيون </a:t>
            </a:r>
            <a:r>
              <a:rPr lang="en-US"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(PID)</a:t>
            </a:r>
            <a:r>
              <a:rPr lang="fa-IR"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 از معمول ترين ابزارهاي قرائت مستقيم در صحنه حوادث شيميايي هستند. با اينحال، اين ابزار نمي توانند گازهاي سمي مثل </a:t>
            </a:r>
            <a:r>
              <a:rPr lang="en-US"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H2S</a:t>
            </a:r>
            <a:r>
              <a:rPr lang="fa-IR" sz="2400" spc="-20" dirty="0">
                <a:solidFill>
                  <a:srgbClr val="000000"/>
                </a:solidFill>
                <a:latin typeface="Times New Roman" panose="02020603050405020304" pitchFamily="18" charset="0"/>
                <a:ea typeface="Calibri" panose="020F0502020204030204" pitchFamily="34" charset="0"/>
                <a:cs typeface="B Yagut" panose="00000400000000000000" pitchFamily="2" charset="-78"/>
              </a:rPr>
              <a:t> يا ساير گازهاي سمي را تشخيص دهند.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justLow" rtl="1">
              <a:lnSpc>
                <a:spcPct val="150000"/>
              </a:lnSpc>
            </a:pPr>
            <a:endParaRPr lang="fa-IR" sz="2400" dirty="0"/>
          </a:p>
        </p:txBody>
      </p:sp>
      <p:sp>
        <p:nvSpPr>
          <p:cNvPr id="4" name="Title 1"/>
          <p:cNvSpPr>
            <a:spLocks noGrp="1"/>
          </p:cNvSpPr>
          <p:nvPr>
            <p:ph type="title"/>
          </p:nvPr>
        </p:nvSpPr>
        <p:spPr/>
        <p:txBody>
          <a:bodyPr>
            <a:normAutofit/>
          </a:bodyPr>
          <a:lstStyle/>
          <a:p>
            <a:pPr marL="228600" lvl="0" indent="-228600" algn="justLow" rtl="1">
              <a:lnSpc>
                <a:spcPct val="150000"/>
              </a:lnSpc>
              <a:spcBef>
                <a:spcPts val="1000"/>
              </a:spcBef>
            </a:pPr>
            <a:r>
              <a:rPr lang="fa-IR" sz="2800" b="1" spc="-20" dirty="0">
                <a:solidFill>
                  <a:srgbClr val="0070C0"/>
                </a:solidFill>
                <a:latin typeface="Times New Roman" panose="02020603050405020304" pitchFamily="18" charset="0"/>
                <a:ea typeface="Calibri" panose="020F0502020204030204" pitchFamily="34" charset="0"/>
                <a:cs typeface="B Titr" panose="00000700000000000000" pitchFamily="2" charset="-78"/>
              </a:rPr>
              <a:t>راهنماي كلي زير را مي توان در استفاده از اين دستگاه ها مورد نظر داشت</a:t>
            </a:r>
            <a:r>
              <a:rPr lang="fa-IR" sz="2800" b="1" spc="-20" dirty="0" smtClean="0">
                <a:solidFill>
                  <a:srgbClr val="0070C0"/>
                </a:solidFill>
                <a:latin typeface="Times New Roman" panose="02020603050405020304" pitchFamily="18" charset="0"/>
                <a:ea typeface="Calibri" panose="020F0502020204030204" pitchFamily="34" charset="0"/>
                <a:cs typeface="B Titr" panose="00000700000000000000" pitchFamily="2" charset="-78"/>
              </a:rPr>
              <a:t>:</a:t>
            </a:r>
            <a:endParaRPr lang="fa-IR" sz="4800" b="1" dirty="0">
              <a:solidFill>
                <a:srgbClr val="0070C0"/>
              </a:solidFill>
              <a:cs typeface="B Titr" panose="00000700000000000000" pitchFamily="2" charset="-78"/>
            </a:endParaRPr>
          </a:p>
        </p:txBody>
      </p:sp>
      <p:cxnSp>
        <p:nvCxnSpPr>
          <p:cNvPr id="5" name="Straight Connector 4"/>
          <p:cNvCxnSpPr/>
          <p:nvPr/>
        </p:nvCxnSpPr>
        <p:spPr>
          <a:xfrm flipH="1" flipV="1">
            <a:off x="838199" y="167109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11053" y="3735977"/>
            <a:ext cx="5969891" cy="3002936"/>
          </a:xfrm>
          <a:prstGeom prst="rect">
            <a:avLst/>
          </a:prstGeom>
          <a:ln w="38100" cap="sq">
            <a:solidFill>
              <a:schemeClr val="bg2"/>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759842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r" rtl="1"/>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4. تخلیه </a:t>
            </a: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محیط اطراف </a:t>
            </a:r>
            <a:r>
              <a:rPr lang="fa-IR" sz="36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حادثه</a:t>
            </a:r>
            <a:endParaRPr lang="en-US" sz="3600" dirty="0">
              <a:solidFill>
                <a:srgbClr val="0070C0"/>
              </a:solidFill>
            </a:endParaRPr>
          </a:p>
        </p:txBody>
      </p:sp>
      <p:sp>
        <p:nvSpPr>
          <p:cNvPr id="3" name="Content Placeholder 2"/>
          <p:cNvSpPr>
            <a:spLocks noGrp="1"/>
          </p:cNvSpPr>
          <p:nvPr>
            <p:ph idx="1"/>
          </p:nvPr>
        </p:nvSpPr>
        <p:spPr/>
        <p:txBody>
          <a:bodyPr>
            <a:noAutofit/>
          </a:bodyPr>
          <a:lstStyle/>
          <a:p>
            <a:pPr marL="0" indent="0" algn="just" rtl="1">
              <a:lnSpc>
                <a:spcPct val="150000"/>
              </a:lnSpc>
              <a:spcAft>
                <a:spcPts val="800"/>
              </a:spcAft>
              <a:buNone/>
            </a:pPr>
            <a:r>
              <a:rPr lang="fa-IR" sz="2400" spc="-20" dirty="0" smtClean="0">
                <a:solidFill>
                  <a:srgbClr val="000000"/>
                </a:solidFill>
                <a:latin typeface="Times New Roman" panose="02020603050405020304" pitchFamily="18" charset="0"/>
                <a:ea typeface="Calibri" panose="020F0502020204030204" pitchFamily="34" charset="0"/>
                <a:cs typeface="B Yagut" panose="00000400000000000000" pitchFamily="2" charset="-78"/>
              </a:rPr>
              <a:t>منظور عمليات تخليه اضطراري افراد از سایت حادثه بر اساس منطقه بندی محل خطر و با توجه به نوع ماده شیمیایی و خطرات آن، جهت و سرعت جریان باد و استفاده از نرم افزار </a:t>
            </a:r>
            <a:r>
              <a:rPr lang="en-US" sz="2400" spc="-20" dirty="0" smtClean="0">
                <a:solidFill>
                  <a:srgbClr val="000000"/>
                </a:solidFill>
                <a:latin typeface="Times New Roman" panose="02020603050405020304" pitchFamily="18" charset="0"/>
                <a:ea typeface="Calibri" panose="020F0502020204030204" pitchFamily="34" charset="0"/>
                <a:cs typeface="B Yagut" panose="00000400000000000000" pitchFamily="2" charset="-78"/>
              </a:rPr>
              <a:t>ERG</a:t>
            </a:r>
            <a:r>
              <a:rPr lang="fa-IR" sz="2400" spc="-20" dirty="0" smtClean="0">
                <a:solidFill>
                  <a:srgbClr val="000000"/>
                </a:solidFill>
                <a:latin typeface="Times New Roman" panose="02020603050405020304" pitchFamily="18" charset="0"/>
                <a:ea typeface="Calibri" panose="020F0502020204030204" pitchFamily="34" charset="0"/>
                <a:cs typeface="B Yagut" panose="00000400000000000000" pitchFamily="2" charset="-78"/>
              </a:rPr>
              <a:t> برای تعیین شعاع منطقه خطر می باشد</a:t>
            </a:r>
            <a:r>
              <a:rPr lang="en-US" sz="2400" spc="-20" dirty="0" smtClean="0">
                <a:solidFill>
                  <a:srgbClr val="000000"/>
                </a:solidFill>
                <a:latin typeface="Times New Roman" panose="02020603050405020304" pitchFamily="18" charset="0"/>
                <a:ea typeface="Calibri" panose="020F0502020204030204" pitchFamily="34" charset="0"/>
                <a:cs typeface="B Yagut" panose="00000400000000000000" pitchFamily="2" charset="-78"/>
              </a:rPr>
              <a:t>.</a:t>
            </a:r>
            <a:r>
              <a:rPr lang="fa-IR" sz="2400" b="1" spc="-20" dirty="0" smtClean="0">
                <a:solidFill>
                  <a:srgbClr val="000000"/>
                </a:solidFill>
                <a:latin typeface="Times New Roman" panose="02020603050405020304" pitchFamily="18" charset="0"/>
                <a:ea typeface="Times New Roman" panose="02020603050405020304" pitchFamily="18" charset="0"/>
                <a:cs typeface="B Yagut" panose="00000400000000000000" pitchFamily="2" charset="-78"/>
              </a:rPr>
              <a:t> </a:t>
            </a:r>
          </a:p>
        </p:txBody>
      </p:sp>
      <p:cxnSp>
        <p:nvCxnSpPr>
          <p:cNvPr id="4" name="Straight Connector 3"/>
          <p:cNvCxnSpPr/>
          <p:nvPr/>
        </p:nvCxnSpPr>
        <p:spPr>
          <a:xfrm flipH="1" flipV="1">
            <a:off x="838200" y="167109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24742" y="3435531"/>
            <a:ext cx="7393578" cy="3239910"/>
          </a:xfrm>
          <a:prstGeom prst="rect">
            <a:avLst/>
          </a:prstGeom>
          <a:ln w="38100" cap="sq">
            <a:solidFill>
              <a:schemeClr val="bg2"/>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6683547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5.اطلاع </a:t>
            </a:r>
            <a:r>
              <a:rPr lang="fa-IR" sz="40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رسانی </a:t>
            </a:r>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مجاورین</a:t>
            </a:r>
            <a:endParaRPr lang="en-US" sz="4000" dirty="0">
              <a:solidFill>
                <a:srgbClr val="0070C0"/>
              </a:solidFill>
            </a:endParaRPr>
          </a:p>
        </p:txBody>
      </p:sp>
      <p:sp>
        <p:nvSpPr>
          <p:cNvPr id="3" name="Content Placeholder 2"/>
          <p:cNvSpPr>
            <a:spLocks noGrp="1"/>
          </p:cNvSpPr>
          <p:nvPr>
            <p:ph idx="1"/>
          </p:nvPr>
        </p:nvSpPr>
        <p:spPr/>
        <p:txBody>
          <a:bodyPr>
            <a:noAutofit/>
          </a:bodyPr>
          <a:lstStyle/>
          <a:p>
            <a:pPr marL="43815" indent="0" algn="just" rtl="1">
              <a:lnSpc>
                <a:spcPct val="160000"/>
              </a:lnSpc>
              <a:buNone/>
              <a:tabLst>
                <a:tab pos="5657850" algn="r"/>
              </a:tabLst>
            </a:pP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اطلاع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رسانی به همسایه ها و اماکن مجاور حادثه باید به طور موثر صورت گیرد. این امر می تواند از طریق بلندگو یا مراجعه مستقیم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باشد.</a:t>
            </a:r>
            <a:endParaRPr lang="fa-IR"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838199" y="1671094"/>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4114" y="2996657"/>
            <a:ext cx="8098971" cy="3651369"/>
          </a:xfrm>
          <a:prstGeom prst="rect">
            <a:avLst/>
          </a:prstGeom>
          <a:ln w="38100" cap="sq">
            <a:solidFill>
              <a:schemeClr val="bg2"/>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2251937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9268"/>
            <a:ext cx="10515600" cy="1325563"/>
          </a:xfrm>
        </p:spPr>
        <p:txBody>
          <a:bodyPr>
            <a:normAutofit/>
          </a:bodyPr>
          <a:lstStyle/>
          <a:p>
            <a:pPr marL="0" indent="0" algn="justLow" rtl="1">
              <a:lnSpc>
                <a:spcPct val="160000"/>
              </a:lnSpc>
              <a:spcAft>
                <a:spcPts val="800"/>
              </a:spcAft>
            </a:pPr>
            <a:r>
              <a:rPr lang="fa-IR" sz="3600" b="1" spc="-20" dirty="0" smtClean="0">
                <a:solidFill>
                  <a:srgbClr val="0070C0"/>
                </a:solidFill>
                <a:latin typeface="Calibri" panose="020F0502020204030204" pitchFamily="34" charset="0"/>
                <a:ea typeface="Times New Roman" panose="02020603050405020304" pitchFamily="18" charset="0"/>
                <a:cs typeface="B Titr" panose="00000700000000000000" pitchFamily="2" charset="-78"/>
              </a:rPr>
              <a:t>6. </a:t>
            </a:r>
            <a:r>
              <a:rPr lang="fa-IR" sz="3600" b="1" spc="-20" dirty="0">
                <a:solidFill>
                  <a:srgbClr val="0070C0"/>
                </a:solidFill>
                <a:latin typeface="Times New Roman" panose="02020603050405020304" pitchFamily="18" charset="0"/>
                <a:ea typeface="Times New Roman" panose="02020603050405020304" pitchFamily="18" charset="0"/>
                <a:cs typeface="B Titr" panose="00000700000000000000" pitchFamily="2" charset="-78"/>
              </a:rPr>
              <a:t>وسایل حفاظت فردی</a:t>
            </a:r>
            <a:endParaRPr lang="en-US" sz="3600" b="1" dirty="0">
              <a:solidFill>
                <a:srgbClr val="0070C0"/>
              </a:solidFill>
              <a:latin typeface="Times New Roman" panose="02020603050405020304" pitchFamily="18" charset="0"/>
              <a:ea typeface="Times New Roman" panose="02020603050405020304" pitchFamily="18" charset="0"/>
              <a:cs typeface="B Titr" panose="00000700000000000000" pitchFamily="2" charset="-78"/>
            </a:endParaRPr>
          </a:p>
        </p:txBody>
      </p:sp>
      <p:sp>
        <p:nvSpPr>
          <p:cNvPr id="3" name="Content Placeholder 2"/>
          <p:cNvSpPr>
            <a:spLocks noGrp="1"/>
          </p:cNvSpPr>
          <p:nvPr>
            <p:ph idx="1"/>
          </p:nvPr>
        </p:nvSpPr>
        <p:spPr/>
        <p:txBody>
          <a:bodyPr>
            <a:noAutofit/>
          </a:bodyPr>
          <a:lstStyle/>
          <a:p>
            <a:pPr marL="0" indent="0" algn="just" rtl="1">
              <a:lnSpc>
                <a:spcPct val="160000"/>
              </a:lnSpc>
              <a:spcAft>
                <a:spcPts val="800"/>
              </a:spcAft>
              <a:buNone/>
            </a:pP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در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زمان حادثه افرادی که درگیر حادثه هستند شامل افراد امدادرسان و کارکنان بایستی از وسایل حفاظت فردی مناسب آن حادثه </a:t>
            </a:r>
            <a:r>
              <a:rPr lang="fa-IR"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با توجه به نوع ماده شیمیایی</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استفاده کنند</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838199" y="166543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5" name="Picture 2" descr="D:\User Profiles\rezazadeh.m\Documents\document99\document4\Document\DOC\Document\برچسب سی دی\چاپ روی سی دی\New folder\سی دی\۲۰۱۸۰۵۲۶_۱۱۲۴۲۸.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039981" y="3213462"/>
            <a:ext cx="8112035" cy="3431241"/>
          </a:xfrm>
          <a:prstGeom prst="rect">
            <a:avLst/>
          </a:prstGeom>
          <a:ln w="38100" cap="sq">
            <a:solidFill>
              <a:schemeClr val="bg2"/>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69854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99268"/>
            <a:ext cx="10515600" cy="1325563"/>
          </a:xfrm>
        </p:spPr>
        <p:txBody>
          <a:bodyPr>
            <a:normAutofit/>
          </a:bodyPr>
          <a:lstStyle/>
          <a:p>
            <a:pPr algn="justLow" rtl="1"/>
            <a:r>
              <a:rPr lang="fa-IR" sz="4000"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7.  </a:t>
            </a:r>
            <a:r>
              <a:rPr lang="fa-IR" sz="4000" spc="-20" dirty="0">
                <a:solidFill>
                  <a:srgbClr val="0070C0"/>
                </a:solidFill>
                <a:latin typeface="Calibri" panose="020F0502020204030204" pitchFamily="34" charset="0"/>
                <a:ea typeface="Calibri" panose="020F0502020204030204" pitchFamily="34" charset="0"/>
                <a:cs typeface="B Titr" panose="00000700000000000000" pitchFamily="2" charset="-78"/>
              </a:rPr>
              <a:t>کمک های </a:t>
            </a:r>
            <a:r>
              <a:rPr lang="fa-IR" sz="4000"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اولیه</a:t>
            </a:r>
            <a:endParaRPr lang="en-US" sz="4000" dirty="0">
              <a:solidFill>
                <a:srgbClr val="0070C0"/>
              </a:solidFill>
            </a:endParaRPr>
          </a:p>
        </p:txBody>
      </p:sp>
      <p:sp>
        <p:nvSpPr>
          <p:cNvPr id="3" name="Content Placeholder 2"/>
          <p:cNvSpPr>
            <a:spLocks noGrp="1"/>
          </p:cNvSpPr>
          <p:nvPr>
            <p:ph idx="1"/>
          </p:nvPr>
        </p:nvSpPr>
        <p:spPr>
          <a:xfrm>
            <a:off x="838200" y="1825625"/>
            <a:ext cx="10515600" cy="4815807"/>
          </a:xfrm>
        </p:spPr>
        <p:txBody>
          <a:bodyPr>
            <a:noAutofit/>
          </a:bodyPr>
          <a:lstStyle/>
          <a:p>
            <a:pPr marL="43815" indent="0" algn="ctr" rtl="1">
              <a:lnSpc>
                <a:spcPct val="170000"/>
              </a:lnSpc>
              <a:buNone/>
              <a:tabLst>
                <a:tab pos="5657850" algn="r"/>
              </a:tabLst>
            </a:pPr>
            <a:r>
              <a:rPr lang="ar-SA" sz="2000" b="1" spc="-20" dirty="0" smtClean="0">
                <a:solidFill>
                  <a:srgbClr val="C00000"/>
                </a:solidFill>
                <a:latin typeface="Calibri" panose="020F0502020204030204" pitchFamily="34" charset="0"/>
                <a:ea typeface="Calibri" panose="020F0502020204030204" pitchFamily="34" charset="0"/>
                <a:cs typeface="B Titr" panose="00000700000000000000" pitchFamily="2" charset="-78"/>
              </a:rPr>
              <a:t>ارائه کمک های اولیه باید متناسب با مصدومان و نوع ماده شیمیایی باشد و همچنین توسط افراد ماهر صورت گیرد.</a:t>
            </a:r>
            <a:endParaRPr lang="en-US" sz="2000" b="1" dirty="0" smtClean="0">
              <a:solidFill>
                <a:srgbClr val="C00000"/>
              </a:solidFill>
              <a:latin typeface="Calibri" panose="020F0502020204030204" pitchFamily="34" charset="0"/>
              <a:ea typeface="Calibri" panose="020F0502020204030204" pitchFamily="34" charset="0"/>
              <a:cs typeface="B Titr" panose="00000700000000000000" pitchFamily="2" charset="-78"/>
            </a:endParaRPr>
          </a:p>
          <a:p>
            <a:pPr marL="342900" lvl="0" indent="-342900" algn="justLow" rtl="1">
              <a:lnSpc>
                <a:spcPct val="150000"/>
              </a:lnSpc>
              <a:spcAft>
                <a:spcPts val="800"/>
              </a:spcAft>
              <a:buFont typeface="+mj-lt"/>
              <a:buAutoNum type="arabicPeriod"/>
            </a:pPr>
            <a:r>
              <a:rPr lang="ar-SA" sz="22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باید </a:t>
            </a:r>
            <a:r>
              <a:rPr lang="ar-SA" sz="22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امکانات و وسایل لازم برای کمک های اولیه در محیط کار در شرایط اضطراری و حوادث شیمیایی فراهم شود. این امکانات  باید با در نظر گرفتن خطرات شیمیایی در محیط کار، سهولت ارتباطات و خدمات اضطراری در دسترس مثل اورژانس تأمین شود.</a:t>
            </a:r>
            <a:endParaRPr lang="en-US" sz="22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Low" rtl="1">
              <a:lnSpc>
                <a:spcPct val="150000"/>
              </a:lnSpc>
              <a:spcAft>
                <a:spcPts val="800"/>
              </a:spcAft>
              <a:buFont typeface="+mj-lt"/>
              <a:buAutoNum type="arabicPeriod"/>
            </a:pPr>
            <a:r>
              <a:rPr lang="ar-SA" sz="22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تا حد ممکن باید افراد آموزش دیده برای اجرای کمک های اولیه در حوادث شیمیایی در هر زمان در سایت حضور داشته باشند. منظور از افراد آموزش دیده افرادی هستند که در خصوص کمک های اولیه آموزش های رسمی دیده است</a:t>
            </a:r>
            <a:r>
              <a:rPr lang="ar-SA" sz="22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a:t>
            </a:r>
            <a:endParaRPr lang="en-US" sz="2200" dirty="0">
              <a:latin typeface="IPT Mitra" panose="00000400000000000000" pitchFamily="2" charset="2"/>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838199" y="166543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089516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Low" rtl="1"/>
            <a:r>
              <a:rPr lang="fa-IR" sz="4000"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7.  </a:t>
            </a:r>
            <a:r>
              <a:rPr lang="fa-IR" sz="4000" spc="-20" dirty="0">
                <a:solidFill>
                  <a:srgbClr val="0070C0"/>
                </a:solidFill>
                <a:latin typeface="Calibri" panose="020F0502020204030204" pitchFamily="34" charset="0"/>
                <a:ea typeface="Calibri" panose="020F0502020204030204" pitchFamily="34" charset="0"/>
                <a:cs typeface="B Titr" panose="00000700000000000000" pitchFamily="2" charset="-78"/>
              </a:rPr>
              <a:t>کمک های </a:t>
            </a:r>
            <a:r>
              <a:rPr lang="fa-IR" sz="4000"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اولیه</a:t>
            </a:r>
            <a:endParaRPr lang="en-US" sz="4000" dirty="0">
              <a:solidFill>
                <a:srgbClr val="0070C0"/>
              </a:solidFill>
            </a:endParaRPr>
          </a:p>
        </p:txBody>
      </p:sp>
      <p:sp>
        <p:nvSpPr>
          <p:cNvPr id="3" name="Content Placeholder 2"/>
          <p:cNvSpPr>
            <a:spLocks noGrp="1"/>
          </p:cNvSpPr>
          <p:nvPr>
            <p:ph idx="1"/>
          </p:nvPr>
        </p:nvSpPr>
        <p:spPr>
          <a:xfrm>
            <a:off x="838200" y="1825625"/>
            <a:ext cx="10515600" cy="4751638"/>
          </a:xfrm>
        </p:spPr>
        <p:txBody>
          <a:bodyPr>
            <a:noAutofit/>
          </a:bodyPr>
          <a:lstStyle/>
          <a:p>
            <a:pPr marL="0" lvl="0" indent="0" algn="justLow" rtl="1">
              <a:lnSpc>
                <a:spcPct val="150000"/>
              </a:lnSpc>
              <a:spcAft>
                <a:spcPts val="800"/>
              </a:spcAft>
              <a:buNone/>
            </a:pPr>
            <a:r>
              <a:rPr lang="fa-IR"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3. </a:t>
            </a:r>
            <a:r>
              <a:rPr lang="ar-SA"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هرجایی </a:t>
            </a:r>
            <a:r>
              <a:rPr lang="ar-SA"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که از مواد شیمیایی استفاده می شود، افراد اجرا کننده کمک های اولیه باید با لحاظ کردن موارد زیر آموزش ببینند:</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0" lvl="0" indent="0" algn="justLow" rtl="1">
              <a:lnSpc>
                <a:spcPct val="150000"/>
              </a:lnSpc>
              <a:spcAft>
                <a:spcPts val="800"/>
              </a:spcAft>
              <a:buNone/>
            </a:pPr>
            <a:r>
              <a:rPr lang="fa-IR"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4.</a:t>
            </a:r>
            <a:r>
              <a:rPr lang="ar-SA"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خطرات </a:t>
            </a:r>
            <a:r>
              <a:rPr lang="ar-SA"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مربوط به هر ماده شیمیایی و نحوه حفاظت فرد کمک کننده در برابر خطرات</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0" lvl="0" indent="0" algn="justLow" rtl="1">
              <a:lnSpc>
                <a:spcPct val="150000"/>
              </a:lnSpc>
              <a:spcAft>
                <a:spcPts val="800"/>
              </a:spcAft>
              <a:buNone/>
            </a:pPr>
            <a:r>
              <a:rPr lang="fa-IR"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5. </a:t>
            </a:r>
            <a:r>
              <a:rPr lang="ar-SA"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نحوه </a:t>
            </a:r>
            <a:r>
              <a:rPr lang="ar-SA"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اجرای موثر اقدامات کمک </a:t>
            </a:r>
            <a:r>
              <a:rPr lang="ar-SA"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کننده</a:t>
            </a:r>
            <a:endParaRPr lang="fa-IR"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endParaRPr>
          </a:p>
          <a:p>
            <a:pPr marL="0" indent="0" algn="justLow" rtl="1">
              <a:lnSpc>
                <a:spcPct val="150000"/>
              </a:lnSpc>
              <a:spcAft>
                <a:spcPts val="800"/>
              </a:spcAft>
              <a:buNone/>
            </a:pPr>
            <a:r>
              <a:rPr lang="fa-IR"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6.</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 هرگونه اقدام لازم جهت اعزام افراد مصدوم به مراکز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درمانی</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algn="r" rtl="1"/>
            <a:endParaRPr lang="fa-IR" sz="2000" dirty="0">
              <a:cs typeface="B Nazanin" panose="00000400000000000000" pitchFamily="2" charset="-78"/>
            </a:endParaRPr>
          </a:p>
        </p:txBody>
      </p:sp>
      <p:cxnSp>
        <p:nvCxnSpPr>
          <p:cNvPr id="4" name="Straight Connector 3"/>
          <p:cNvCxnSpPr/>
          <p:nvPr/>
        </p:nvCxnSpPr>
        <p:spPr>
          <a:xfrm flipH="1" flipV="1">
            <a:off x="838199" y="166543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pic>
        <p:nvPicPr>
          <p:cNvPr id="6" name="Picture 5"/>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25000"/>
                    </a14:imgEffect>
                    <a14:imgEffect>
                      <a14:brightnessContrast contrast="-40000"/>
                    </a14:imgEffect>
                  </a14:imgLayer>
                </a14:imgProps>
              </a:ext>
              <a:ext uri="{28A0092B-C50C-407E-A947-70E740481C1C}">
                <a14:useLocalDpi xmlns:a14="http://schemas.microsoft.com/office/drawing/2010/main"/>
              </a:ext>
            </a:extLst>
          </a:blip>
          <a:srcRect b="20000"/>
          <a:stretch/>
        </p:blipFill>
        <p:spPr>
          <a:xfrm>
            <a:off x="838199" y="3818663"/>
            <a:ext cx="3861254" cy="2893537"/>
          </a:xfrm>
          <a:prstGeom prst="rect">
            <a:avLst/>
          </a:prstGeom>
          <a:ln>
            <a:solidFill>
              <a:schemeClr val="bg2"/>
            </a:solidFill>
          </a:ln>
        </p:spPr>
      </p:pic>
    </p:spTree>
    <p:extLst>
      <p:ext uri="{BB962C8B-B14F-4D97-AF65-F5344CB8AC3E}">
        <p14:creationId xmlns:p14="http://schemas.microsoft.com/office/powerpoint/2010/main" val="327216475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4779891"/>
          </a:xfrm>
        </p:spPr>
        <p:txBody>
          <a:bodyPr>
            <a:noAutofit/>
          </a:bodyPr>
          <a:lstStyle/>
          <a:p>
            <a:pPr marL="0" lvl="0" indent="0" algn="justLow" rtl="1">
              <a:lnSpc>
                <a:spcPct val="150000"/>
              </a:lnSpc>
              <a:spcAft>
                <a:spcPts val="800"/>
              </a:spcAft>
              <a:buNone/>
            </a:pP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7.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کارفرما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باید یک ارزیابی برای تعیین نیاز به کمک های اولیه انجام دهد. تعداد نفراتی که باید در هر شیفت با کمک های اولیه مربوط به حوادث شیمیایی آشنا باشند به موارد زیر بستگی دارد: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50000"/>
              </a:lnSpc>
              <a:spcAft>
                <a:spcPts val="800"/>
              </a:spcAft>
              <a:buNone/>
            </a:pP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8.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تعداد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کارکنان</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50000"/>
              </a:lnSpc>
              <a:spcAft>
                <a:spcPts val="800"/>
              </a:spcAft>
              <a:buNone/>
            </a:pP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9.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ماهیت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فعالیت هایی که در کارخانه انجام می شوند.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50000"/>
              </a:lnSpc>
              <a:spcAft>
                <a:spcPts val="800"/>
              </a:spcAft>
              <a:buNone/>
            </a:pP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10.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اندازه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کارخانه و توزیع نیروی کار در هر سایت کاری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50000"/>
              </a:lnSpc>
              <a:spcAft>
                <a:spcPts val="800"/>
              </a:spcAft>
              <a:buNone/>
            </a:pP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11.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نزدیک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بودن مراکز درمانی بیرون از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کارخانه</a:t>
            </a:r>
            <a:endParaRPr lang="en-US" sz="2400" dirty="0">
              <a:latin typeface="Calibri" panose="020F0502020204030204" pitchFamily="34" charset="0"/>
              <a:ea typeface="Calibri" panose="020F0502020204030204" pitchFamily="34" charset="0"/>
              <a:cs typeface="B Nazanin" panose="00000400000000000000" pitchFamily="2" charset="-78"/>
            </a:endParaRPr>
          </a:p>
        </p:txBody>
      </p:sp>
      <p:cxnSp>
        <p:nvCxnSpPr>
          <p:cNvPr id="4" name="Straight Connector 3"/>
          <p:cNvCxnSpPr/>
          <p:nvPr/>
        </p:nvCxnSpPr>
        <p:spPr>
          <a:xfrm flipH="1" flipV="1">
            <a:off x="838199" y="166543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
        <p:nvSpPr>
          <p:cNvPr id="5" name="Title 1"/>
          <p:cNvSpPr>
            <a:spLocks noGrp="1"/>
          </p:cNvSpPr>
          <p:nvPr>
            <p:ph type="title"/>
          </p:nvPr>
        </p:nvSpPr>
        <p:spPr/>
        <p:txBody>
          <a:bodyPr>
            <a:normAutofit/>
          </a:bodyPr>
          <a:lstStyle/>
          <a:p>
            <a:pPr algn="justLow" rtl="1"/>
            <a:r>
              <a:rPr lang="fa-IR" sz="4000"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7.  </a:t>
            </a:r>
            <a:r>
              <a:rPr lang="fa-IR" sz="4000" spc="-20" dirty="0">
                <a:solidFill>
                  <a:srgbClr val="0070C0"/>
                </a:solidFill>
                <a:latin typeface="Calibri" panose="020F0502020204030204" pitchFamily="34" charset="0"/>
                <a:ea typeface="Calibri" panose="020F0502020204030204" pitchFamily="34" charset="0"/>
                <a:cs typeface="B Titr" panose="00000700000000000000" pitchFamily="2" charset="-78"/>
              </a:rPr>
              <a:t>کمک های </a:t>
            </a:r>
            <a:r>
              <a:rPr lang="fa-IR" sz="4000"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اولیه</a:t>
            </a:r>
            <a:endParaRPr lang="en-US" sz="4000" dirty="0">
              <a:solidFill>
                <a:srgbClr val="0070C0"/>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38199" y="3317967"/>
            <a:ext cx="4844144" cy="3287548"/>
          </a:xfrm>
          <a:prstGeom prst="rect">
            <a:avLst/>
          </a:prstGeom>
          <a:ln w="38100" cap="sq">
            <a:solidFill>
              <a:schemeClr val="bg2"/>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5949515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lvl="0" indent="0" algn="justLow" rtl="1">
              <a:lnSpc>
                <a:spcPct val="150000"/>
              </a:lnSpc>
              <a:spcAft>
                <a:spcPts val="800"/>
              </a:spcAft>
              <a:buNone/>
            </a:pP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12.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تجهیزات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و تاسیسات کمک های اولیه باید متناسب با خطراتی باشد که در محیط کار وجود دارند. تاسیسات و تسهیلات لازم باید برای خود کارگران شاغل در محیط های شیمیایی هم فراهم شود. چشم شوی اضطراری و دوش های اضطراری از این جمله اند. این تجهیزات باید در فواصل و مناطق مناسب در دسترس کارگران باشند.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50000"/>
              </a:lnSpc>
              <a:spcAft>
                <a:spcPts val="800"/>
              </a:spcAft>
              <a:buNone/>
            </a:pP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13.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در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هر زمانی باید دسترسی راحت به تمام تجهیزات و تاسیسات کمک های اولیه فراهم باشد.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lgn="justLow" rtl="1">
              <a:lnSpc>
                <a:spcPct val="150000"/>
              </a:lnSpc>
              <a:buNone/>
            </a:pPr>
            <a:r>
              <a:rPr lang="fa-IR"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14. </a:t>
            </a:r>
            <a:r>
              <a:rPr lang="ar-SA" sz="2400" spc="-2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اتاق </a:t>
            </a:r>
            <a:r>
              <a:rPr lang="ar-SA" sz="2400" spc="-20" dirty="0">
                <a:solidFill>
                  <a:srgbClr val="000000"/>
                </a:solidFill>
                <a:latin typeface="Calibri" panose="020F0502020204030204" pitchFamily="34" charset="0"/>
                <a:ea typeface="Calibri" panose="020F0502020204030204" pitchFamily="34" charset="0"/>
                <a:cs typeface="B Nazanin" panose="00000400000000000000" pitchFamily="2" charset="-78"/>
              </a:rPr>
              <a:t>های کمک های اولیه برای سایت های دارای مواد شیمیایی باید مطابق با الزامات کشوری ایجاد شوند. </a:t>
            </a:r>
            <a:endParaRPr lang="fa-IR" sz="2400" dirty="0">
              <a:cs typeface="B Nazanin" panose="00000400000000000000" pitchFamily="2" charset="-78"/>
            </a:endParaRPr>
          </a:p>
        </p:txBody>
      </p:sp>
      <p:sp>
        <p:nvSpPr>
          <p:cNvPr id="4" name="Title 1"/>
          <p:cNvSpPr>
            <a:spLocks noGrp="1"/>
          </p:cNvSpPr>
          <p:nvPr>
            <p:ph type="title"/>
          </p:nvPr>
        </p:nvSpPr>
        <p:spPr/>
        <p:txBody>
          <a:bodyPr>
            <a:normAutofit/>
          </a:bodyPr>
          <a:lstStyle/>
          <a:p>
            <a:pPr algn="justLow" rtl="1"/>
            <a:r>
              <a:rPr lang="fa-IR" sz="4000"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7.  </a:t>
            </a:r>
            <a:r>
              <a:rPr lang="fa-IR" sz="4000" spc="-20" dirty="0">
                <a:solidFill>
                  <a:srgbClr val="0070C0"/>
                </a:solidFill>
                <a:latin typeface="Calibri" panose="020F0502020204030204" pitchFamily="34" charset="0"/>
                <a:ea typeface="Calibri" panose="020F0502020204030204" pitchFamily="34" charset="0"/>
                <a:cs typeface="B Titr" panose="00000700000000000000" pitchFamily="2" charset="-78"/>
              </a:rPr>
              <a:t>کمک های </a:t>
            </a:r>
            <a:r>
              <a:rPr lang="fa-IR" sz="4000" spc="-20" dirty="0" smtClean="0">
                <a:solidFill>
                  <a:srgbClr val="0070C0"/>
                </a:solidFill>
                <a:latin typeface="Calibri" panose="020F0502020204030204" pitchFamily="34" charset="0"/>
                <a:ea typeface="Calibri" panose="020F0502020204030204" pitchFamily="34" charset="0"/>
                <a:cs typeface="B Titr" panose="00000700000000000000" pitchFamily="2" charset="-78"/>
              </a:rPr>
              <a:t>اولیه</a:t>
            </a:r>
            <a:endParaRPr lang="en-US" sz="4000" dirty="0">
              <a:solidFill>
                <a:srgbClr val="0070C0"/>
              </a:solidFill>
            </a:endParaRPr>
          </a:p>
        </p:txBody>
      </p:sp>
      <p:cxnSp>
        <p:nvCxnSpPr>
          <p:cNvPr id="5" name="Straight Connector 4"/>
          <p:cNvCxnSpPr/>
          <p:nvPr/>
        </p:nvCxnSpPr>
        <p:spPr>
          <a:xfrm flipH="1" flipV="1">
            <a:off x="838199" y="1665431"/>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5148679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199" y="375566"/>
            <a:ext cx="10515600" cy="1325563"/>
          </a:xfrm>
        </p:spPr>
        <p:txBody>
          <a:bodyPr>
            <a:normAutofit/>
          </a:bodyPr>
          <a:lstStyle/>
          <a:p>
            <a:pPr algn="r" rtl="1"/>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8-معاینات پزشکی</a:t>
            </a:r>
            <a:endParaRPr lang="en-US" sz="4000" dirty="0">
              <a:solidFill>
                <a:srgbClr val="0070C0"/>
              </a:solidFill>
              <a:cs typeface="B Titr" panose="00000700000000000000" pitchFamily="2" charset="-78"/>
            </a:endParaRPr>
          </a:p>
        </p:txBody>
      </p:sp>
      <p:sp>
        <p:nvSpPr>
          <p:cNvPr id="3" name="Content Placeholder 2"/>
          <p:cNvSpPr>
            <a:spLocks noGrp="1"/>
          </p:cNvSpPr>
          <p:nvPr>
            <p:ph idx="1"/>
          </p:nvPr>
        </p:nvSpPr>
        <p:spPr>
          <a:xfrm>
            <a:off x="838199" y="1904501"/>
            <a:ext cx="10515600" cy="4953499"/>
          </a:xfrm>
        </p:spPr>
        <p:txBody>
          <a:bodyPr>
            <a:normAutofit/>
          </a:bodyPr>
          <a:lstStyle/>
          <a:p>
            <a:pPr marL="43815" indent="0" algn="ctr" rtl="1">
              <a:lnSpc>
                <a:spcPct val="150000"/>
              </a:lnSpc>
              <a:buNone/>
              <a:tabLst>
                <a:tab pos="5657850" algn="r"/>
              </a:tabLst>
            </a:pPr>
            <a:r>
              <a:rPr lang="ar-SA" sz="2400" spc="-20" dirty="0">
                <a:solidFill>
                  <a:srgbClr val="C00000"/>
                </a:solidFill>
                <a:latin typeface="Calibri" panose="020F0502020204030204" pitchFamily="34" charset="0"/>
                <a:ea typeface="Calibri" panose="020F0502020204030204" pitchFamily="34" charset="0"/>
                <a:cs typeface="B Titr" panose="00000700000000000000" pitchFamily="2" charset="-78"/>
              </a:rPr>
              <a:t>معاینات لازم از افراد حادثه دیده باید توسط فرد دارای صلاحیت صورت بگیرد.</a:t>
            </a:r>
            <a:endParaRPr lang="en-US" sz="2400" dirty="0">
              <a:solidFill>
                <a:srgbClr val="C00000"/>
              </a:solidFill>
              <a:latin typeface="Calibri" panose="020F0502020204030204" pitchFamily="34" charset="0"/>
              <a:ea typeface="Calibri" panose="020F0502020204030204" pitchFamily="34" charset="0"/>
              <a:cs typeface="B Titr" panose="00000700000000000000" pitchFamily="2" charset="-78"/>
            </a:endParaRPr>
          </a:p>
          <a:p>
            <a:pPr marL="0" indent="0" algn="justLow" rtl="1">
              <a:lnSpc>
                <a:spcPct val="150000"/>
              </a:lnSpc>
              <a:spcAft>
                <a:spcPts val="800"/>
              </a:spcAft>
              <a:buNone/>
            </a:pPr>
            <a:r>
              <a:rPr lang="ar-SA" sz="26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معاینات پزشکی شامل معاینات پیش از کار و معاینات دوره ای است. همچنین معاینات بازگشت مجدد به کار پس از دوری دراز مدت یا غیبت به دلایل بهداشتی و معاینات پایان کار هم جزء معاینات پزشکی کار با مواد شیمیایی هستند.</a:t>
            </a:r>
            <a:endParaRPr lang="en-US" sz="2600" dirty="0">
              <a:latin typeface="Calibri" panose="020F0502020204030204" pitchFamily="34" charset="0"/>
              <a:ea typeface="Calibri" panose="020F0502020204030204" pitchFamily="34" charset="0"/>
              <a:cs typeface="B Nazanin" panose="00000400000000000000" pitchFamily="2" charset="-78"/>
            </a:endParaRPr>
          </a:p>
          <a:p>
            <a:pPr marL="0" indent="0" algn="justLow" rtl="1">
              <a:lnSpc>
                <a:spcPct val="150000"/>
              </a:lnSpc>
              <a:spcAft>
                <a:spcPts val="800"/>
              </a:spcAft>
              <a:buNone/>
            </a:pPr>
            <a:r>
              <a:rPr lang="ar-SA" sz="26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معاینات پزشکی کار با مواد شیمیایی باید جزیی از برنامه کلی پایش سلامت کارکنان باشد. پایش های پزشکی باید شامل تکنیک های ساده برای تشخیص اثرات بهداشتی باشد. این روش ها می توانند شامل آزمایشات و پرسش درباره شکایات بهداشتی باشند</a:t>
            </a:r>
            <a:r>
              <a:rPr lang="ar-SA" sz="26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endParaRPr lang="fa-IR" sz="26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endParaRPr>
          </a:p>
          <a:p>
            <a:pPr marL="0" indent="0" algn="justLow" rtl="1">
              <a:buNone/>
            </a:pPr>
            <a:endParaRPr lang="fa-IR" dirty="0">
              <a:cs typeface="B Nazanin" panose="00000400000000000000" pitchFamily="2" charset="-78"/>
            </a:endParaRPr>
          </a:p>
        </p:txBody>
      </p:sp>
      <p:cxnSp>
        <p:nvCxnSpPr>
          <p:cNvPr id="6" name="Straight Connector 5"/>
          <p:cNvCxnSpPr/>
          <p:nvPr/>
        </p:nvCxnSpPr>
        <p:spPr>
          <a:xfrm flipH="1" flipV="1">
            <a:off x="838199" y="1681535"/>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5014742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8800"/>
            <a:ext cx="10515600" cy="4880426"/>
          </a:xfrm>
        </p:spPr>
        <p:txBody>
          <a:bodyPr>
            <a:noAutofit/>
          </a:bodyPr>
          <a:lstStyle/>
          <a:p>
            <a:pPr algn="just" rtl="1">
              <a:lnSpc>
                <a:spcPct val="115000"/>
              </a:lnSpc>
              <a:spcAft>
                <a:spcPts val="800"/>
              </a:spcAft>
            </a:pPr>
            <a:r>
              <a:rPr lang="ar-SA" sz="2400" spc="-20" dirty="0">
                <a:solidFill>
                  <a:srgbClr val="000000"/>
                </a:solidFill>
                <a:latin typeface="Times New Roman" panose="02020603050405020304" pitchFamily="18" charset="0"/>
                <a:ea typeface="Calibri" panose="020F0502020204030204" pitchFamily="34" charset="0"/>
                <a:cs typeface="B Titr" panose="00000700000000000000" pitchFamily="2" charset="-78"/>
              </a:rPr>
              <a:t>هرجا که لازم باشد، کارفرما باید ترتیبی برای انجام معاینات پزشکی کارگران فراهم نماید:</a:t>
            </a:r>
            <a:endParaRPr lang="en-US" sz="2400" dirty="0">
              <a:latin typeface="Calibri" panose="020F0502020204030204" pitchFamily="34" charset="0"/>
              <a:ea typeface="Calibri" panose="020F0502020204030204" pitchFamily="34" charset="0"/>
              <a:cs typeface="B Titr" panose="00000700000000000000" pitchFamily="2" charset="-78"/>
            </a:endParaRPr>
          </a:p>
          <a:p>
            <a:pPr marL="342900" lvl="0" indent="-342900" algn="just" rtl="1">
              <a:lnSpc>
                <a:spcPct val="115000"/>
              </a:lnSpc>
              <a:spcAft>
                <a:spcPts val="800"/>
              </a:spcAft>
              <a:buFont typeface="+mj-cs"/>
              <a:buAutoNum type="arabic1Minus"/>
            </a:pPr>
            <a:r>
              <a:rPr lang="ar-SA"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برای </a:t>
            </a:r>
            <a:r>
              <a:rPr lang="ar-SA"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تشخیص زودرس بیماری ها و آسیب های شغلی ایجاد شده در اثر مواجهات شیمیایی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cs"/>
              <a:buAutoNum type="arabic1Minus"/>
            </a:pPr>
            <a:r>
              <a:rPr lang="ar-SA" sz="2400" spc="-20"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برای ارزیابی توانایی کارگران جهت استفاده از تجهیزات حفاظت فردی</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cs"/>
              <a:buAutoNum type="arabic1Minus"/>
            </a:pPr>
            <a:r>
              <a:rPr lang="ar-SA" sz="2400" spc="-20" dirty="0" smtClean="0">
                <a:solidFill>
                  <a:srgbClr val="000000"/>
                </a:solidFill>
                <a:latin typeface="Times New Roman" panose="02020603050405020304" pitchFamily="18" charset="0"/>
                <a:ea typeface="Calibri" panose="020F0502020204030204" pitchFamily="34" charset="0"/>
                <a:cs typeface="B Nazanin" panose="00000400000000000000" pitchFamily="2" charset="-78"/>
              </a:rPr>
              <a:t>برای ارزیابی سلامت کارگران در ارتباط با ریسک های ایجاد شده توسط مواجهات شیمیایی</a:t>
            </a:r>
            <a:endParaRPr lang="en-US" sz="2400" dirty="0" smtClean="0">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lt"/>
              <a:buAutoNum type="arabicPeriod"/>
            </a:pPr>
            <a:r>
              <a:rPr lang="ar-SA"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در </a:t>
            </a:r>
            <a:r>
              <a:rPr lang="ar-SA"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موارد مواجهه با خطرات خاص، معاینات سلامت و پزشکی باید شامل تعیین سطح مواجهه و اثرات بیولوژیک عوامل زیان آاور باشد.</a:t>
            </a:r>
            <a:endParaRPr lang="en-US" sz="2400" dirty="0">
              <a:latin typeface="IPT Mitra" panose="00000400000000000000" pitchFamily="2" charset="2"/>
              <a:ea typeface="Calibri" panose="020F0502020204030204" pitchFamily="34" charset="0"/>
              <a:cs typeface="B Nazanin" panose="00000400000000000000" pitchFamily="2" charset="-78"/>
            </a:endParaRPr>
          </a:p>
          <a:p>
            <a:pPr marL="342900" lvl="0" indent="-342900" algn="just" rtl="1">
              <a:lnSpc>
                <a:spcPct val="115000"/>
              </a:lnSpc>
              <a:spcAft>
                <a:spcPts val="800"/>
              </a:spcAft>
              <a:buFont typeface="+mj-lt"/>
              <a:buAutoNum type="arabicPeriod"/>
            </a:pPr>
            <a:r>
              <a:rPr lang="ar-SA" sz="2400" spc="-20" dirty="0">
                <a:solidFill>
                  <a:srgbClr val="000000"/>
                </a:solidFill>
                <a:latin typeface="IPT Mitra" panose="00000400000000000000" pitchFamily="2" charset="2"/>
                <a:ea typeface="Calibri" panose="020F0502020204030204" pitchFamily="34" charset="0"/>
                <a:cs typeface="B Nazanin" panose="00000400000000000000" pitchFamily="2" charset="-78"/>
              </a:rPr>
              <a:t>زمانی که یک سیستم معتبر و پذیرفته شده برای پایش بیولوژیک سلامت کارکنان وجود دارد، می توان از این سیستم برای شناسایی کارگران نیازمند معاینات بیشتر و دقیق تر استفاده کرد</a:t>
            </a:r>
            <a:r>
              <a:rPr lang="ar-SA" sz="2400" spc="-20" dirty="0" smtClean="0">
                <a:solidFill>
                  <a:srgbClr val="000000"/>
                </a:solidFill>
                <a:latin typeface="IPT Mitra" panose="00000400000000000000" pitchFamily="2" charset="2"/>
                <a:ea typeface="Calibri" panose="020F0502020204030204" pitchFamily="34" charset="0"/>
                <a:cs typeface="B Nazanin" panose="00000400000000000000" pitchFamily="2" charset="-78"/>
              </a:rPr>
              <a:t>.</a:t>
            </a:r>
            <a:endParaRPr lang="en-US" sz="2400" dirty="0">
              <a:latin typeface="IPT Mitra" panose="00000400000000000000" pitchFamily="2" charset="2"/>
              <a:ea typeface="Calibri" panose="020F0502020204030204" pitchFamily="34" charset="0"/>
              <a:cs typeface="B Nazanin" panose="00000400000000000000" pitchFamily="2" charset="-78"/>
            </a:endParaRPr>
          </a:p>
        </p:txBody>
      </p:sp>
      <p:sp>
        <p:nvSpPr>
          <p:cNvPr id="4" name="Title 4"/>
          <p:cNvSpPr>
            <a:spLocks noGrp="1"/>
          </p:cNvSpPr>
          <p:nvPr>
            <p:ph type="title"/>
          </p:nvPr>
        </p:nvSpPr>
        <p:spPr/>
        <p:txBody>
          <a:bodyPr>
            <a:normAutofit/>
          </a:bodyPr>
          <a:lstStyle/>
          <a:p>
            <a:pPr algn="r" rtl="1"/>
            <a:r>
              <a:rPr lang="fa-IR" sz="4000" b="1" spc="-20" dirty="0" smtClean="0">
                <a:solidFill>
                  <a:srgbClr val="0070C0"/>
                </a:solidFill>
                <a:latin typeface="Times New Roman" panose="02020603050405020304" pitchFamily="18" charset="0"/>
                <a:ea typeface="Times New Roman" panose="02020603050405020304" pitchFamily="18" charset="0"/>
                <a:cs typeface="B Titr" panose="00000700000000000000" pitchFamily="2" charset="-78"/>
              </a:rPr>
              <a:t>8-معاینات پزشکی</a:t>
            </a:r>
            <a:endParaRPr lang="en-US" sz="4000" dirty="0">
              <a:solidFill>
                <a:srgbClr val="0070C0"/>
              </a:solidFill>
              <a:cs typeface="B Titr" panose="00000700000000000000" pitchFamily="2" charset="-78"/>
            </a:endParaRPr>
          </a:p>
        </p:txBody>
      </p:sp>
      <p:cxnSp>
        <p:nvCxnSpPr>
          <p:cNvPr id="5" name="Straight Connector 4"/>
          <p:cNvCxnSpPr/>
          <p:nvPr/>
        </p:nvCxnSpPr>
        <p:spPr>
          <a:xfrm flipH="1" flipV="1">
            <a:off x="838200" y="1670542"/>
            <a:ext cx="10515601" cy="19594"/>
          </a:xfrm>
          <a:prstGeom prst="line">
            <a:avLst/>
          </a:prstGeom>
          <a:ln w="3810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3221409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TotalTime>
  <Words>14231</Words>
  <Application>Microsoft Office PowerPoint</Application>
  <PresentationFormat>Widescreen</PresentationFormat>
  <Paragraphs>796</Paragraphs>
  <Slides>147</Slides>
  <Notes>0</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147</vt:i4>
      </vt:variant>
    </vt:vector>
  </HeadingPairs>
  <TitlesOfParts>
    <vt:vector size="163" baseType="lpstr">
      <vt:lpstr>2  Titr</vt:lpstr>
      <vt:lpstr>Arial</vt:lpstr>
      <vt:lpstr>B Kourosh</vt:lpstr>
      <vt:lpstr>B Nazanin</vt:lpstr>
      <vt:lpstr>B Titr</vt:lpstr>
      <vt:lpstr>B Yagut</vt:lpstr>
      <vt:lpstr>Calibri</vt:lpstr>
      <vt:lpstr>Calibri Light</vt:lpstr>
      <vt:lpstr>IPT Mitra</vt:lpstr>
      <vt:lpstr>IranNastaliq</vt:lpstr>
      <vt:lpstr>Symbol</vt:lpstr>
      <vt:lpstr>Tahoma</vt:lpstr>
      <vt:lpstr>Times New Roman</vt:lpstr>
      <vt:lpstr>TimesNewRomanPS-BoldMT</vt:lpstr>
      <vt:lpstr>Wingdings</vt:lpstr>
      <vt:lpstr>Office Theme</vt:lpstr>
      <vt:lpstr>راهنمای چک لیست بازرسی قبل و بعد از حوادث شیمیایی</vt:lpstr>
      <vt:lpstr>مقدمه</vt:lpstr>
      <vt:lpstr>حادثه شیمیایی چیست؟</vt:lpstr>
      <vt:lpstr>حادثه شیمیایی چیست؟</vt:lpstr>
      <vt:lpstr>مقدمه</vt:lpstr>
      <vt:lpstr>مقدمه</vt:lpstr>
      <vt:lpstr>مقدمه</vt:lpstr>
      <vt:lpstr>مقدمه</vt:lpstr>
      <vt:lpstr>مقدمه</vt:lpstr>
      <vt:lpstr>مقدمه</vt:lpstr>
      <vt:lpstr>مقدمه</vt:lpstr>
      <vt:lpstr>مقدمه</vt:lpstr>
      <vt:lpstr>چک لیست قبل از وقوع حوادث شیمیایی</vt:lpstr>
      <vt:lpstr>چک لیست بعد از وقوع حوادث شیمیایی و فرم درس آموز</vt:lpstr>
      <vt:lpstr>PowerPoint Presentation</vt:lpstr>
      <vt:lpstr>راهنمای چک لیست قبل از وقوع حوادث شیمیایی </vt:lpstr>
      <vt:lpstr>1. فهرست برداری از مواد شیمیایی </vt:lpstr>
      <vt:lpstr>1. فهرست برداری از مواد شیمیایی </vt:lpstr>
      <vt:lpstr>شماره  CAS</vt:lpstr>
      <vt:lpstr>2. برچسب گذاری معتبر مطابق الزامات  GHS</vt:lpstr>
      <vt:lpstr>PowerPoint Presentation</vt:lpstr>
      <vt:lpstr>2. برچسب گذاری معتبر مطابق الزامات  GHS</vt:lpstr>
      <vt:lpstr>هر برچسب باید اطلاعات زیر را به وضوح نشان دهد:</vt:lpstr>
      <vt:lpstr> </vt:lpstr>
      <vt:lpstr>ابعاد یک برچسب استاندارد نیز به شرح ذیل است:</vt:lpstr>
      <vt:lpstr>2. برچسب گذاری معتبر مطابق الزامات  GHS</vt:lpstr>
      <vt:lpstr>Graphic Hazard Signs</vt:lpstr>
      <vt:lpstr>3. تهیهSDS </vt:lpstr>
      <vt:lpstr>PowerPoint Presentation</vt:lpstr>
      <vt:lpstr>4. انبارش مواد شیمیایی خطرناک</vt:lpstr>
      <vt:lpstr>PowerPoint Presentation</vt:lpstr>
      <vt:lpstr>4. انبارش مواد شیمیایی خطرناک</vt:lpstr>
      <vt:lpstr>4. انبارش مواد شیمیایی خطرناک</vt:lpstr>
      <vt:lpstr>PowerPoint Presentation</vt:lpstr>
      <vt:lpstr>PowerPoint Presentation</vt:lpstr>
      <vt:lpstr>5. جداسازی مواد خطرناک</vt:lpstr>
      <vt:lpstr>مواد شیمیایی با خواص نوعی و مشخصات زیر بیشتر مطرح هستند:</vt:lpstr>
      <vt:lpstr>مواد شیمیایی با خواص نوعی و مشخصات زیر بیشتر مطرح هستند:</vt:lpstr>
      <vt:lpstr>مواد شیمیایی با خواص نوعی و مشخصات زیر بیشتر مطرح هستند:</vt:lpstr>
      <vt:lpstr>با در نظر داشتن این نکات، اقدامات کنترلی برای تامین حفاظت باید ترکیبی از موارد زیر را شامل شود:</vt:lpstr>
      <vt:lpstr>با در نظر داشتن این نکات، اقدامات کنترلی برای تامین حفاظت باید ترکیبی از موارد زیر را شامل شود:</vt:lpstr>
      <vt:lpstr>6. ساختمان محل انبارش</vt:lpstr>
      <vt:lpstr>6. ساختمان محل انبارش</vt:lpstr>
      <vt:lpstr>6. ساختمان محل انبارش</vt:lpstr>
      <vt:lpstr>7.اقدامات ایمنی برای بارگیری و تخلیه مواد شیمیایی</vt:lpstr>
      <vt:lpstr>7.اقدامات ایمنی برای بارگیری و تخلیه مواد شیمیایی</vt:lpstr>
      <vt:lpstr>8.حمل و نقل مواد و کالاهای شیمیایی در کارگاه و انبار</vt:lpstr>
      <vt:lpstr>8.حمل و نقل مواد و کالاهای شیمیایی در کارگاه و انبار</vt:lpstr>
      <vt:lpstr>این معیارها باید شامل تعیین موارد زیر باشد:</vt:lpstr>
      <vt:lpstr>این معیارها باید شامل تعیین موارد زیر باشد:</vt:lpstr>
      <vt:lpstr>9. دفع مواد شیمیایی</vt:lpstr>
      <vt:lpstr>9. دفع مواد شیمیایی</vt:lpstr>
      <vt:lpstr>9. دفع مواد شیمیایی</vt:lpstr>
      <vt:lpstr>9. دفع مواد شیمیایی</vt:lpstr>
      <vt:lpstr>10.استفاده از وسایل حفاظت فردی مناسب</vt:lpstr>
      <vt:lpstr>11. آموزش</vt:lpstr>
      <vt:lpstr>12. سیستم اطفاء حریق</vt:lpstr>
      <vt:lpstr>13. مسئولیت های کارفرما</vt:lpstr>
      <vt:lpstr>13. مسئولیت های کارفرما</vt:lpstr>
      <vt:lpstr>14.آموزش های بهداشت حرفه ای</vt:lpstr>
      <vt:lpstr>15. بررسی منظم عوامل دخیل در وقوع حوادث شیمیایی با چک لیست</vt:lpstr>
      <vt:lpstr>برخی از عوامل دخیل در وقوع حوادث شیمیایی به شرح ذیل می باشند:</vt:lpstr>
      <vt:lpstr>برخی از عوامل دخیل در وقوع حوادث شیمیایی به شرح ذیل می باشند:</vt:lpstr>
      <vt:lpstr>برخی از عوامل دخیل در وقوع حوادث شیمیایی به شرح ذیل می باشند:</vt:lpstr>
      <vt:lpstr>16. برسی وقوع یا عدم وقوع حوادث شیمیایی قبلی</vt:lpstr>
      <vt:lpstr>16. پیشگیری از وقوع حادثه شیمیایی با توجه به سیکل تکرار وقوع حوادث شیمیایی</vt:lpstr>
      <vt:lpstr>PowerPoint Presentation</vt:lpstr>
      <vt:lpstr>1. گزارش حادثه شیمیایی به مرکز/ شبکه بهداشتی درمانی</vt:lpstr>
      <vt:lpstr>2- منطقه بندی محل خطر</vt:lpstr>
      <vt:lpstr>2- منطقه بندی محل خطر</vt:lpstr>
      <vt:lpstr>2- منطقه بندی محل خطر</vt:lpstr>
      <vt:lpstr>در صورت عدم شناسایی مواد شیمیایی منطقه خطر اولیه (Initial danger zone) به شرح زیر توصیه می شود:</vt:lpstr>
      <vt:lpstr>PowerPoint Presentation</vt:lpstr>
      <vt:lpstr>منطقه داغ (Hot Zone) </vt:lpstr>
      <vt:lpstr>منطقه داغ (Hot Zone) </vt:lpstr>
      <vt:lpstr>منطقه داغ (Hot Zone) </vt:lpstr>
      <vt:lpstr>جدول 7-3: تعيين هات لاين</vt:lpstr>
      <vt:lpstr>منطقه كاهش آلودگي يا ناحيه گرم (Contamination Reduction or Warm Zone)</vt:lpstr>
      <vt:lpstr>منطقه كاهش آلودگي يا ناحيه گرم (Contamination Reduction or Warm Zone)</vt:lpstr>
      <vt:lpstr>منطقه كاهش آلودگي يا ناحيه گرم (Contamination Reduction or Warm Zone)</vt:lpstr>
      <vt:lpstr> منطقه حمايت يا منطقه سرد (Support Zone or Cold Zone)</vt:lpstr>
      <vt:lpstr>تاسیسات و تجهیزات منطقه حمایت در جدول 7-4 فهرست شده اند. در تعیین سایت این تاسیسات و تجهیزات باید فاکتورهای زیر را مد نظر داشت:</vt:lpstr>
      <vt:lpstr>جدول 7-4: فعالیت های منطقه ساپورت</vt:lpstr>
      <vt:lpstr>3- اندازه گیری ها</vt:lpstr>
      <vt:lpstr>3- اندازه گیری ها</vt:lpstr>
      <vt:lpstr>3- اندازه گیری ها</vt:lpstr>
      <vt:lpstr>3- اندازه گیری ها</vt:lpstr>
      <vt:lpstr>3- اندازه گیری ها</vt:lpstr>
      <vt:lpstr>راهنماي كلي زير را مي توان در استفاده از اين دستگاه ها مورد نظر داشت:</vt:lpstr>
      <vt:lpstr>راهنماي كلي زير را مي توان در استفاده از اين دستگاه ها مورد نظر داشت:</vt:lpstr>
      <vt:lpstr>4. تخلیه محیط اطراف حادثه</vt:lpstr>
      <vt:lpstr>5.اطلاع رسانی مجاورین</vt:lpstr>
      <vt:lpstr>6. وسایل حفاظت فردی</vt:lpstr>
      <vt:lpstr>7.  کمک های اولیه</vt:lpstr>
      <vt:lpstr>7.  کمک های اولیه</vt:lpstr>
      <vt:lpstr>7.  کمک های اولیه</vt:lpstr>
      <vt:lpstr>7.  کمک های اولیه</vt:lpstr>
      <vt:lpstr>8-معاینات پزشکی</vt:lpstr>
      <vt:lpstr>8-معاینات پزشکی</vt:lpstr>
      <vt:lpstr>8-معاینات پزشکی</vt:lpstr>
      <vt:lpstr>8-معاینات پزشکی</vt:lpstr>
      <vt:lpstr>استفاده از نتایج معاینات پزشکی</vt:lpstr>
      <vt:lpstr>نگهداری سوابق پزشکی</vt:lpstr>
      <vt:lpstr>9. آلودگی زدایی</vt:lpstr>
      <vt:lpstr>9. آلودگی زدایی</vt:lpstr>
      <vt:lpstr>آلودگی زدایی</vt:lpstr>
      <vt:lpstr>آلودگی زدایی</vt:lpstr>
      <vt:lpstr>آلودگی زدایی</vt:lpstr>
      <vt:lpstr>روش های آلودگی زدایی</vt:lpstr>
      <vt:lpstr>روش های آلودگی زدایی</vt:lpstr>
      <vt:lpstr>روش های آلودگی زدایی</vt:lpstr>
      <vt:lpstr>روش های آلودگی زدایی</vt:lpstr>
      <vt:lpstr>روش های آلودگی زدایی</vt:lpstr>
      <vt:lpstr>روش های آلودگی زدایی</vt:lpstr>
      <vt:lpstr>PowerPoint Presentation</vt:lpstr>
      <vt:lpstr> </vt:lpstr>
      <vt:lpstr>روش های آلودگی زدایی</vt:lpstr>
      <vt:lpstr>روش های آلودگی زدایی</vt:lpstr>
      <vt:lpstr>روش های آلودگی زدایی</vt:lpstr>
      <vt:lpstr>روش های آلودگی زدایی</vt:lpstr>
      <vt:lpstr>روش های آلودگی زدایی</vt:lpstr>
      <vt:lpstr> 10. اندازه گیری پس از آلودگی زدایی </vt:lpstr>
      <vt:lpstr>11. تایید شرایط پس از آلودگی زدایی</vt:lpstr>
      <vt:lpstr>12. جمع آوری پساب و پسماندهای شیمیایی</vt:lpstr>
      <vt:lpstr>13. گزارش به محیط زیست و مدیریت بحران</vt:lpstr>
      <vt:lpstr>14. اقدامات لازم برای پیشگیری از حادثه احتمالی بعدی</vt:lpstr>
      <vt:lpstr>14. اقدامات لازم برای پیشگیری از حادثه احتمالی بعدی</vt:lpstr>
      <vt:lpstr>15. پیامدهای حادثه</vt:lpstr>
      <vt:lpstr>16. نوع مصدومیت</vt:lpstr>
      <vt:lpstr>17. تاریخ وقوع حادثه</vt:lpstr>
      <vt:lpstr>18. ساعت وقوع حادثه</vt:lpstr>
      <vt:lpstr>19. محل وقوع حادثه  </vt:lpstr>
      <vt:lpstr>20. ماده/ مواد اصلی ایجاد کننده حادثه</vt:lpstr>
      <vt:lpstr>21. دلیل حادثه</vt:lpstr>
      <vt:lpstr>22. علت اصلی حادثه</vt:lpstr>
      <vt:lpstr>23. وجود حادثه شیمیایی قبلی</vt:lpstr>
      <vt:lpstr>پیوست 1-جدول 8-1: تجهيزات عملياتي برای پایش هوا</vt:lpstr>
      <vt:lpstr>پیوست 1-جدول 8-1: تجهيزات عملياتي برای پایش هوا</vt:lpstr>
      <vt:lpstr>پیوست 1-جدول 8-1: تجهيزات عملياتي برای پایش هوا</vt:lpstr>
      <vt:lpstr>پیوست 1-جدول 8-1: تجهيزات عملياتي برای پایش هوا</vt:lpstr>
      <vt:lpstr>PowerPoint Presentation</vt:lpstr>
      <vt:lpstr>فرم  درس آموزی  از رخداد شیمیایی</vt:lpstr>
      <vt:lpstr>شرح رخداد</vt:lpstr>
      <vt:lpstr>علل بروز رخداد</vt:lpstr>
      <vt:lpstr>چگونگی کنترل پیامدهای انسانی و زیست محیطی </vt:lpstr>
      <vt:lpstr>پیشنهادات اصلاحی و توصیه برای عدم تکرار و پیشگیری از وقوع حوادث مشابه</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حوادث شیمیایی</dc:title>
  <dc:creator>مریم رضازاده</dc:creator>
  <cp:lastModifiedBy>محمدعزتی</cp:lastModifiedBy>
  <cp:revision>199</cp:revision>
  <dcterms:created xsi:type="dcterms:W3CDTF">2021-07-24T03:10:45Z</dcterms:created>
  <dcterms:modified xsi:type="dcterms:W3CDTF">2023-01-22T04:53:30Z</dcterms:modified>
</cp:coreProperties>
</file>